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4" r:id="rId7"/>
    <p:sldId id="262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1067-F5DB-4565-98A8-6C75D8009DE2}" type="datetimeFigureOut">
              <a:rPr lang="hr-HR" smtClean="0"/>
              <a:t>26.9.2019.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4F91-D41B-4F0B-8704-E3D4E06B6DC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6984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1067-F5DB-4565-98A8-6C75D8009DE2}" type="datetimeFigureOut">
              <a:rPr lang="hr-HR" smtClean="0"/>
              <a:t>26.9.2019.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4F91-D41B-4F0B-8704-E3D4E06B6DC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0070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1067-F5DB-4565-98A8-6C75D8009DE2}" type="datetimeFigureOut">
              <a:rPr lang="hr-HR" smtClean="0"/>
              <a:t>26.9.2019.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4F91-D41B-4F0B-8704-E3D4E06B6DC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9026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1067-F5DB-4565-98A8-6C75D8009DE2}" type="datetimeFigureOut">
              <a:rPr lang="hr-HR" smtClean="0"/>
              <a:t>26.9.2019.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4F91-D41B-4F0B-8704-E3D4E06B6DC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552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1067-F5DB-4565-98A8-6C75D8009DE2}" type="datetimeFigureOut">
              <a:rPr lang="hr-HR" smtClean="0"/>
              <a:t>26.9.2019.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4F91-D41B-4F0B-8704-E3D4E06B6DC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3248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1067-F5DB-4565-98A8-6C75D8009DE2}" type="datetimeFigureOut">
              <a:rPr lang="hr-HR" smtClean="0"/>
              <a:t>26.9.2019.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4F91-D41B-4F0B-8704-E3D4E06B6DC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226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1067-F5DB-4565-98A8-6C75D8009DE2}" type="datetimeFigureOut">
              <a:rPr lang="hr-HR" smtClean="0"/>
              <a:t>26.9.2019.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4F91-D41B-4F0B-8704-E3D4E06B6DC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6006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1067-F5DB-4565-98A8-6C75D8009DE2}" type="datetimeFigureOut">
              <a:rPr lang="hr-HR" smtClean="0"/>
              <a:t>26.9.2019.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4F91-D41B-4F0B-8704-E3D4E06B6DC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895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1067-F5DB-4565-98A8-6C75D8009DE2}" type="datetimeFigureOut">
              <a:rPr lang="hr-HR" smtClean="0"/>
              <a:t>26.9.2019.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4F91-D41B-4F0B-8704-E3D4E06B6DC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576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1067-F5DB-4565-98A8-6C75D8009DE2}" type="datetimeFigureOut">
              <a:rPr lang="hr-HR" smtClean="0"/>
              <a:t>26.9.2019.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4F91-D41B-4F0B-8704-E3D4E06B6DC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625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1067-F5DB-4565-98A8-6C75D8009DE2}" type="datetimeFigureOut">
              <a:rPr lang="hr-HR" smtClean="0"/>
              <a:t>26.9.2019.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4F91-D41B-4F0B-8704-E3D4E06B6DC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852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E1067-F5DB-4565-98A8-6C75D8009DE2}" type="datetimeFigureOut">
              <a:rPr lang="hr-HR" smtClean="0"/>
              <a:t>26.9.2019.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74F91-D41B-4F0B-8704-E3D4E06B6DC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0384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8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01710" y="3193960"/>
            <a:ext cx="7772400" cy="1835709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57150" h="38100" prst="artDeco"/>
              <a:bevelB w="38100" h="38100"/>
            </a:sp3d>
          </a:bodyPr>
          <a:lstStyle/>
          <a:p>
            <a:r>
              <a:rPr lang="hr-HR" b="1" dirty="0" smtClean="0">
                <a:solidFill>
                  <a:srgbClr val="002060"/>
                </a:solidFill>
                <a:effectLst>
                  <a:outerShdw blurRad="50800" dist="50800" dir="5400000" algn="ctr" rotWithShape="0">
                    <a:srgbClr val="000000">
                      <a:alpha val="98000"/>
                    </a:srgbClr>
                  </a:outerShdw>
                </a:effectLst>
              </a:rPr>
              <a:t>PREZENTACIJA PROJEKTA „RECI MI RUKAMA”</a:t>
            </a:r>
            <a:endParaRPr lang="hr-HR" b="1" dirty="0">
              <a:solidFill>
                <a:srgbClr val="002060"/>
              </a:solidFill>
              <a:effectLst>
                <a:outerShdw blurRad="50800" dist="50800" dir="5400000" algn="ctr" rotWithShape="0">
                  <a:srgbClr val="000000">
                    <a:alpha val="98000"/>
                  </a:srgbClr>
                </a:outerShd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90730" y="6219669"/>
            <a:ext cx="6858000" cy="490224"/>
          </a:xfrm>
        </p:spPr>
        <p:txBody>
          <a:bodyPr/>
          <a:lstStyle/>
          <a:p>
            <a:r>
              <a:rPr lang="hr-HR" dirty="0" smtClean="0">
                <a:solidFill>
                  <a:srgbClr val="002060"/>
                </a:solidFill>
              </a:rPr>
              <a:t>Antonija Ćosić, magistra edukacijske rehabilitacije</a:t>
            </a:r>
            <a:endParaRPr lang="hr-H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79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hr-HR" b="1" dirty="0"/>
              <a:t>QUOT LINGUAS CALLES, </a:t>
            </a: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>TOT </a:t>
            </a:r>
            <a:r>
              <a:rPr lang="hr-HR" b="1" dirty="0"/>
              <a:t>HOMINES VALES.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28650" y="3549363"/>
            <a:ext cx="7886700" cy="22538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b="1" dirty="0" smtClean="0"/>
              <a:t>Zato vas </a:t>
            </a:r>
            <a:r>
              <a:rPr lang="hr-HR" b="1" dirty="0"/>
              <a:t>i </a:t>
            </a:r>
            <a:r>
              <a:rPr lang="hr-HR" b="1" dirty="0" smtClean="0"/>
              <a:t>pozivam </a:t>
            </a:r>
            <a:r>
              <a:rPr lang="hr-HR" b="1" dirty="0"/>
              <a:t>da </a:t>
            </a:r>
            <a:r>
              <a:rPr lang="hr-HR" b="1" dirty="0" smtClean="0"/>
              <a:t>zajedno uz moju pomoć </a:t>
            </a:r>
            <a:r>
              <a:rPr lang="hr-HR" b="1" dirty="0"/>
              <a:t>naučite još jedan jezik</a:t>
            </a:r>
            <a:r>
              <a:rPr lang="hr-HR" b="1"/>
              <a:t>. </a:t>
            </a:r>
            <a:r>
              <a:rPr lang="hr-HR" b="1" smtClean="0"/>
              <a:t>                                                            I </a:t>
            </a:r>
            <a:r>
              <a:rPr lang="hr-HR" b="1" dirty="0"/>
              <a:t>to sasvim poseban i </a:t>
            </a:r>
            <a:r>
              <a:rPr lang="hr-HR" b="1" dirty="0" smtClean="0"/>
              <a:t>zanimljiv </a:t>
            </a:r>
          </a:p>
          <a:p>
            <a:pPr marL="0" indent="0" algn="ctr">
              <a:buNone/>
            </a:pPr>
            <a:r>
              <a:rPr lang="hr-HR" sz="3600" b="1" dirty="0" smtClean="0">
                <a:solidFill>
                  <a:srgbClr val="002060"/>
                </a:solidFill>
              </a:rPr>
              <a:t>HRVATSKI ZNAKOVNI JEZIK</a:t>
            </a:r>
            <a:endParaRPr lang="hr-HR" sz="3200" dirty="0">
              <a:solidFill>
                <a:srgbClr val="002060"/>
              </a:solidFill>
            </a:endParaRPr>
          </a:p>
          <a:p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1048421" y="1896751"/>
            <a:ext cx="7047158" cy="144655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hr-HR" sz="4400" b="1" dirty="0">
                <a:latin typeface="+mj-lt"/>
                <a:ea typeface="+mj-ea"/>
                <a:cs typeface="+mj-cs"/>
              </a:rPr>
              <a:t>Koliko jezika znaš</a:t>
            </a:r>
            <a:r>
              <a:rPr lang="hr-HR" sz="4400" b="1">
                <a:latin typeface="+mj-lt"/>
                <a:ea typeface="+mj-ea"/>
                <a:cs typeface="+mj-cs"/>
              </a:rPr>
              <a:t>, </a:t>
            </a:r>
            <a:endParaRPr lang="hr-HR" sz="4400" b="1" smtClean="0">
              <a:latin typeface="+mj-lt"/>
              <a:ea typeface="+mj-ea"/>
              <a:cs typeface="+mj-cs"/>
            </a:endParaRPr>
          </a:p>
          <a:p>
            <a:pPr algn="ctr"/>
            <a:r>
              <a:rPr lang="hr-HR" sz="4400" b="1" smtClean="0">
                <a:latin typeface="+mj-lt"/>
                <a:ea typeface="+mj-ea"/>
                <a:cs typeface="+mj-cs"/>
              </a:rPr>
              <a:t>toliko </a:t>
            </a:r>
            <a:r>
              <a:rPr lang="hr-HR" sz="4400" b="1" dirty="0">
                <a:latin typeface="+mj-lt"/>
                <a:ea typeface="+mj-ea"/>
                <a:cs typeface="+mj-cs"/>
              </a:rPr>
              <a:t>ljudi vrijediš.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495" y="5446916"/>
            <a:ext cx="349567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2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95" t="30486" r="40891" b="28436"/>
          <a:stretch/>
        </p:blipFill>
        <p:spPr>
          <a:xfrm>
            <a:off x="0" y="1751526"/>
            <a:ext cx="9030682" cy="4417455"/>
          </a:xfrm>
        </p:spPr>
      </p:pic>
      <p:sp>
        <p:nvSpPr>
          <p:cNvPr id="5" name="TekstniOkvir 4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3600" dirty="0" smtClean="0"/>
              <a:t>PROJEKT  TIJEKOM ŠKOLSKE GODINE 2019./20.</a:t>
            </a:r>
          </a:p>
          <a:p>
            <a:r>
              <a:rPr lang="hr-HR" sz="3600" dirty="0" smtClean="0"/>
              <a:t> 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180944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6894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hr-HR" dirty="0" smtClean="0"/>
              <a:t>ZNAKOVNI JEZIK</a:t>
            </a:r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180304" y="1429555"/>
            <a:ext cx="875521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b="1" dirty="0" smtClean="0">
                <a:solidFill>
                  <a:srgbClr val="002060"/>
                </a:solidFill>
              </a:rPr>
              <a:t>Znakovni </a:t>
            </a:r>
            <a:r>
              <a:rPr lang="hr-HR" sz="2400" b="1" dirty="0">
                <a:solidFill>
                  <a:srgbClr val="002060"/>
                </a:solidFill>
              </a:rPr>
              <a:t>jezik</a:t>
            </a:r>
            <a:r>
              <a:rPr lang="hr-HR" sz="2400" dirty="0">
                <a:solidFill>
                  <a:srgbClr val="002060"/>
                </a:solidFill>
              </a:rPr>
              <a:t> </a:t>
            </a:r>
            <a:r>
              <a:rPr lang="hr-HR" sz="2400" dirty="0"/>
              <a:t>je oblik komunikacije u kojem se riječi pokazuju znakovima koje izvodimo </a:t>
            </a:r>
            <a:r>
              <a:rPr lang="hr-HR" sz="2400" dirty="0">
                <a:solidFill>
                  <a:srgbClr val="002060"/>
                </a:solidFill>
              </a:rPr>
              <a:t>rukama, ali i položajem tijela te izrazom </a:t>
            </a:r>
            <a:r>
              <a:rPr lang="hr-HR" sz="2400" dirty="0" smtClean="0">
                <a:solidFill>
                  <a:srgbClr val="002060"/>
                </a:solidFill>
              </a:rPr>
              <a:t>lica.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 smtClean="0"/>
              <a:t>2015</a:t>
            </a:r>
            <a:r>
              <a:rPr lang="hr-HR" sz="2400" dirty="0"/>
              <a:t>. </a:t>
            </a:r>
            <a:r>
              <a:rPr lang="hr-HR" sz="2400" dirty="0" smtClean="0"/>
              <a:t>godine donesen </a:t>
            </a:r>
            <a:r>
              <a:rPr lang="hr-HR" sz="2400" dirty="0"/>
              <a:t>je Zakon o hrvatskom znakovnom jeziku i ostalim sustavima komunikacije gluhih i </a:t>
            </a:r>
            <a:r>
              <a:rPr lang="hr-HR" sz="2400" dirty="0" err="1"/>
              <a:t>gluhoslijepih</a:t>
            </a:r>
            <a:r>
              <a:rPr lang="hr-HR" sz="2400" dirty="0"/>
              <a:t> osoba u Republici Hrvatskoj, kojim je hrvatski znakovni jezik </a:t>
            </a:r>
            <a:r>
              <a:rPr lang="hr-HR" sz="2400" dirty="0">
                <a:solidFill>
                  <a:srgbClr val="002060"/>
                </a:solidFill>
              </a:rPr>
              <a:t>priznat i definiran kao samosvojan jezični sustav </a:t>
            </a:r>
            <a:r>
              <a:rPr lang="hr-HR" sz="2400" dirty="0"/>
              <a:t>s vlastitim gramatičkim pravilima, potpuno neovisan o jeziku </a:t>
            </a:r>
            <a:r>
              <a:rPr lang="hr-HR" sz="2400" dirty="0" err="1"/>
              <a:t>čujućih</a:t>
            </a:r>
            <a:r>
              <a:rPr lang="hr-HR" sz="2400" dirty="0"/>
              <a:t> </a:t>
            </a:r>
            <a:r>
              <a:rPr lang="hr-HR" sz="2400" dirty="0" smtClean="0"/>
              <a:t>osoba.</a:t>
            </a:r>
            <a:endParaRPr lang="hr-H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/>
              <a:t>Z</a:t>
            </a:r>
            <a:r>
              <a:rPr lang="hr-HR" sz="2400" dirty="0" smtClean="0"/>
              <a:t>nakovni jezik pripada svima i </a:t>
            </a:r>
            <a:r>
              <a:rPr lang="hr-HR" sz="2400" dirty="0" err="1" smtClean="0"/>
              <a:t>čujućim</a:t>
            </a:r>
            <a:r>
              <a:rPr lang="hr-HR" sz="2400" dirty="0" smtClean="0"/>
              <a:t> osobama, kako bi ostvarili kontakt s onima koji ne čuju dobro ili uopće.</a:t>
            </a:r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 smtClean="0"/>
              <a:t> </a:t>
            </a:r>
            <a:endParaRPr lang="hr-HR" sz="2400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07387"/>
            <a:ext cx="9144000" cy="136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48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hr-HR" dirty="0" smtClean="0"/>
              <a:t>AKTIVNOSTI U SKLOPU PROJEKTA</a:t>
            </a:r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18563" y="1490958"/>
            <a:ext cx="8306873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200" dirty="0" smtClean="0"/>
              <a:t>Prezentacija projekta „Reci mi rukama“ učenicima sedmih i osmih razreda povodom obilježavanja </a:t>
            </a:r>
            <a:r>
              <a:rPr lang="hr-HR" sz="2200" dirty="0" smtClean="0">
                <a:solidFill>
                  <a:srgbClr val="002060"/>
                </a:solidFill>
              </a:rPr>
              <a:t>23. rujna - Međunarodnog dana znakovnih jezika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200" dirty="0" smtClean="0"/>
              <a:t>Formiranje grupe od 10 do 15 učenika/učenica, prikupljanje suglasnosti roditelja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200" dirty="0" smtClean="0"/>
              <a:t>Provođenje radionica učenja hrvatskog znakovnog jezika u trajanju od 45 minuta jednom tjedno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200" dirty="0" smtClean="0"/>
              <a:t>Učenje i uvježbavanje izvođenja pjesme „Proljeće“ Luke Nižetića na hrvatskom znakovnom jeziku i javni nastup učenika u sklopu priredbe povodom obilježavanja Dana škole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200" dirty="0" smtClean="0"/>
              <a:t>Posjet učenika </a:t>
            </a:r>
            <a:r>
              <a:rPr lang="hr-HR" sz="2200" dirty="0" err="1" smtClean="0"/>
              <a:t>Silent</a:t>
            </a:r>
            <a:r>
              <a:rPr lang="hr-HR" sz="2200" dirty="0" smtClean="0"/>
              <a:t> </a:t>
            </a:r>
            <a:r>
              <a:rPr lang="hr-HR" sz="2200" dirty="0" err="1" smtClean="0"/>
              <a:t>Caffe</a:t>
            </a:r>
            <a:r>
              <a:rPr lang="hr-HR" sz="2200" dirty="0" smtClean="0"/>
              <a:t>-u </a:t>
            </a:r>
            <a:r>
              <a:rPr lang="hr-HR" sz="2200" dirty="0" err="1" smtClean="0"/>
              <a:t>u</a:t>
            </a:r>
            <a:r>
              <a:rPr lang="hr-HR" sz="2200" dirty="0" smtClean="0"/>
              <a:t> Zagrebu i podjela diploma</a:t>
            </a:r>
            <a:endParaRPr lang="hr-HR" sz="2200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07387"/>
            <a:ext cx="9144000" cy="136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34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hr-HR" smtClean="0"/>
              <a:t>10 RAZLOGA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ZA </a:t>
            </a:r>
            <a:r>
              <a:rPr lang="hr-HR" dirty="0" smtClean="0"/>
              <a:t>UČENJE </a:t>
            </a:r>
            <a:r>
              <a:rPr lang="hr-HR" dirty="0"/>
              <a:t>ZNAKOVNOG JEZIKA</a:t>
            </a:r>
          </a:p>
        </p:txBody>
      </p:sp>
      <p:sp>
        <p:nvSpPr>
          <p:cNvPr id="6" name="Pravokutnik 5"/>
          <p:cNvSpPr/>
          <p:nvPr/>
        </p:nvSpPr>
        <p:spPr>
          <a:xfrm>
            <a:off x="350949" y="1577537"/>
            <a:ext cx="844210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hr-HR" sz="2000" dirty="0" smtClean="0"/>
              <a:t>Široka </a:t>
            </a:r>
            <a:r>
              <a:rPr lang="hr-HR" sz="2000" dirty="0"/>
              <a:t>je primjena znakovnog </a:t>
            </a:r>
            <a:r>
              <a:rPr lang="hr-HR" sz="2000" dirty="0" smtClean="0"/>
              <a:t>jezika. </a:t>
            </a:r>
            <a:r>
              <a:rPr lang="hr-HR" sz="2000" dirty="0"/>
              <a:t>U EU njime se koristi oko 750 000 ljudi.</a:t>
            </a:r>
          </a:p>
          <a:p>
            <a:pPr marL="457200" lvl="0" indent="-457200">
              <a:buFont typeface="+mj-lt"/>
              <a:buAutoNum type="arabicPeriod"/>
            </a:pPr>
            <a:r>
              <a:rPr lang="hr-HR" sz="2000" dirty="0"/>
              <a:t>Znakovni jezik spaja </a:t>
            </a:r>
            <a:r>
              <a:rPr lang="hr-HR" sz="2000" dirty="0" err="1"/>
              <a:t>čujuće</a:t>
            </a:r>
            <a:r>
              <a:rPr lang="hr-HR" sz="2000" dirty="0"/>
              <a:t> i gluhe osobe.</a:t>
            </a:r>
          </a:p>
          <a:p>
            <a:pPr marL="457200" lvl="0" indent="-457200">
              <a:buFont typeface="+mj-lt"/>
              <a:buAutoNum type="arabicPeriod"/>
            </a:pPr>
            <a:r>
              <a:rPr lang="hr-HR" sz="2000" dirty="0"/>
              <a:t>Znakovni se jezik jednostavno uči.</a:t>
            </a:r>
          </a:p>
          <a:p>
            <a:pPr marL="457200" lvl="0" indent="-457200">
              <a:buFont typeface="+mj-lt"/>
              <a:buAutoNum type="arabicPeriod"/>
            </a:pPr>
            <a:r>
              <a:rPr lang="hr-HR" sz="2000" dirty="0"/>
              <a:t>Čujući roditelji mogu komunicirati sa svojom djecom oštećenja sluha.</a:t>
            </a:r>
          </a:p>
          <a:p>
            <a:pPr marL="457200" lvl="0" indent="-457200">
              <a:buFont typeface="+mj-lt"/>
              <a:buAutoNum type="arabicPeriod"/>
            </a:pPr>
            <a:r>
              <a:rPr lang="hr-HR" sz="2000" dirty="0"/>
              <a:t>Uporabom znakovnog jezika razvija se bolji osjećaj za izražavanje i razumijevanje.</a:t>
            </a:r>
          </a:p>
          <a:p>
            <a:pPr marL="457200" lvl="0" indent="-457200">
              <a:buFont typeface="+mj-lt"/>
              <a:buAutoNum type="arabicPeriod"/>
            </a:pPr>
            <a:r>
              <a:rPr lang="hr-HR" sz="2000" dirty="0"/>
              <a:t>Znakovni jezik lijep je način vlastita izražavanja.</a:t>
            </a:r>
          </a:p>
          <a:p>
            <a:pPr marL="457200" lvl="0" indent="-457200">
              <a:buFont typeface="+mj-lt"/>
              <a:buAutoNum type="arabicPeriod"/>
            </a:pPr>
            <a:r>
              <a:rPr lang="hr-HR" sz="2000" dirty="0"/>
              <a:t>Znakovni jezik je prekrasan, raskošan, jedan od najljepših jezika na svijetu.</a:t>
            </a:r>
          </a:p>
          <a:p>
            <a:pPr marL="457200" lvl="0" indent="-457200">
              <a:buFont typeface="+mj-lt"/>
              <a:buAutoNum type="arabicPeriod"/>
            </a:pPr>
            <a:r>
              <a:rPr lang="hr-HR" sz="2000" dirty="0"/>
              <a:t>Može se komunicirati iz udaljenog dijela prostorije, a da se ne viče.</a:t>
            </a:r>
          </a:p>
          <a:p>
            <a:pPr marL="457200" lvl="0" indent="-457200">
              <a:buFont typeface="+mj-lt"/>
              <a:buAutoNum type="arabicPeriod"/>
            </a:pPr>
            <a:r>
              <a:rPr lang="hr-HR" sz="2000" dirty="0"/>
              <a:t>Može se komunicirati kroz zatvoren prozor.</a:t>
            </a:r>
          </a:p>
          <a:p>
            <a:pPr marL="457200" lvl="0" indent="-457200">
              <a:buFont typeface="+mj-lt"/>
              <a:buAutoNum type="arabicPeriod"/>
            </a:pPr>
            <a:r>
              <a:rPr lang="hr-HR" sz="2000" dirty="0"/>
              <a:t>Može se komunicirati i pod vodom</a:t>
            </a:r>
            <a:r>
              <a:rPr lang="hr-HR" sz="2000" dirty="0" smtClean="0"/>
              <a:t>.</a:t>
            </a:r>
            <a:endParaRPr lang="hr-HR" sz="2000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07387"/>
            <a:ext cx="9144000" cy="136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74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07387"/>
            <a:ext cx="9144000" cy="1369017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194" y="206062"/>
            <a:ext cx="3396111" cy="4976518"/>
          </a:xfrm>
          <a:prstGeom prst="rect">
            <a:avLst/>
          </a:prstGeom>
        </p:spPr>
      </p:pic>
      <p:sp>
        <p:nvSpPr>
          <p:cNvPr id="4" name="TekstniOkvir 3"/>
          <p:cNvSpPr txBox="1"/>
          <p:nvPr/>
        </p:nvSpPr>
        <p:spPr>
          <a:xfrm>
            <a:off x="5383369" y="1378039"/>
            <a:ext cx="2524259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5400" dirty="0" smtClean="0">
                <a:solidFill>
                  <a:srgbClr val="002060"/>
                </a:solidFill>
              </a:rPr>
              <a:t>HVALA!</a:t>
            </a:r>
            <a:endParaRPr lang="hr-HR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84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339</Words>
  <Application>Microsoft Office PowerPoint</Application>
  <PresentationFormat>Prikaz na zaslonu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Tema sustava Office</vt:lpstr>
      <vt:lpstr>PREZENTACIJA PROJEKTA „RECI MI RUKAMA”</vt:lpstr>
      <vt:lpstr>QUOT LINGUAS CALLES,  TOT HOMINES VALES.</vt:lpstr>
      <vt:lpstr>PowerPointova prezentacija</vt:lpstr>
      <vt:lpstr>ZNAKOVNI JEZIK</vt:lpstr>
      <vt:lpstr>AKTIVNOSTI U SKLOPU PROJEKTA</vt:lpstr>
      <vt:lpstr>10 RAZLOGA ZA UČENJE ZNAKOVNOG JEZIKA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Prezentacija projekta „Reci mi rukama”</dc:title>
  <dc:creator>Antonija-PC</dc:creator>
  <cp:lastModifiedBy>Antonija-PC</cp:lastModifiedBy>
  <cp:revision>17</cp:revision>
  <dcterms:created xsi:type="dcterms:W3CDTF">2019-09-06T09:39:16Z</dcterms:created>
  <dcterms:modified xsi:type="dcterms:W3CDTF">2019-09-26T17:15:52Z</dcterms:modified>
</cp:coreProperties>
</file>