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67" r:id="rId6"/>
    <p:sldId id="270" r:id="rId7"/>
    <p:sldId id="259" r:id="rId8"/>
    <p:sldId id="268" r:id="rId9"/>
    <p:sldId id="260" r:id="rId10"/>
    <p:sldId id="271" r:id="rId11"/>
    <p:sldId id="261" r:id="rId12"/>
    <p:sldId id="262" r:id="rId13"/>
    <p:sldId id="263" r:id="rId14"/>
    <p:sldId id="272" r:id="rId15"/>
    <p:sldId id="264" r:id="rId16"/>
    <p:sldId id="265" r:id="rId17"/>
    <p:sldId id="266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69D"/>
    <a:srgbClr val="FC0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55071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rgbClr val="0636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34746"/>
            <a:ext cx="9144000" cy="74488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6369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89611"/>
            <a:ext cx="10515600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79ED-3FA7-4EF8-964B-EB8BCFAB02F8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C0D1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Hrvatska od 1990.do danas </a:t>
            </a:r>
            <a:br>
              <a:rPr lang="hr-HR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86789"/>
            <a:ext cx="9144000" cy="1492843"/>
          </a:xfrm>
        </p:spPr>
        <p:txBody>
          <a:bodyPr>
            <a:normAutofit lnSpcReduction="10000"/>
          </a:bodyPr>
          <a:lstStyle/>
          <a:p>
            <a:r>
              <a:rPr lang="hr-HR" b="1" dirty="0"/>
              <a:t>Priroda i </a:t>
            </a:r>
            <a:r>
              <a:rPr lang="hr-HR" b="1" dirty="0" smtClean="0"/>
              <a:t>društvo</a:t>
            </a:r>
          </a:p>
          <a:p>
            <a:r>
              <a:rPr lang="it-IT" sz="900" b="1" dirty="0"/>
              <a:t> </a:t>
            </a:r>
            <a:r>
              <a:rPr lang="it-IT" sz="1100" b="1" dirty="0" err="1"/>
              <a:t>Izradile</a:t>
            </a:r>
            <a:r>
              <a:rPr lang="it-IT" sz="1100" b="1" dirty="0"/>
              <a:t>: Lea </a:t>
            </a:r>
            <a:r>
              <a:rPr lang="it-IT" sz="1100" b="1" dirty="0" err="1" smtClean="0"/>
              <a:t>Milković</a:t>
            </a:r>
            <a:r>
              <a:rPr lang="hr-HR" sz="1100" b="1" dirty="0" smtClean="0"/>
              <a:t>, 4. b</a:t>
            </a:r>
            <a:endParaRPr lang="it-IT" sz="1100" b="1" dirty="0"/>
          </a:p>
          <a:p>
            <a:r>
              <a:rPr lang="it-IT" sz="1100" b="1" dirty="0"/>
              <a:t>          </a:t>
            </a:r>
            <a:r>
              <a:rPr lang="it-IT" sz="1100" b="1" dirty="0" smtClean="0"/>
              <a:t> Ema </a:t>
            </a:r>
            <a:r>
              <a:rPr lang="it-IT" sz="1100" b="1" dirty="0" err="1" smtClean="0"/>
              <a:t>Sabo</a:t>
            </a:r>
            <a:r>
              <a:rPr lang="hr-HR" sz="1100" b="1" dirty="0" smtClean="0"/>
              <a:t>, 4. b</a:t>
            </a:r>
            <a:endParaRPr lang="it-IT" sz="1100" b="1" dirty="0"/>
          </a:p>
          <a:p>
            <a:r>
              <a:rPr lang="it-IT" sz="1100" b="1" dirty="0"/>
              <a:t>	</a:t>
            </a:r>
            <a:r>
              <a:rPr lang="hr-HR" sz="1100" b="1" dirty="0" smtClean="0"/>
              <a:t>      </a:t>
            </a:r>
            <a:r>
              <a:rPr lang="it-IT" sz="1100" b="1" dirty="0" err="1" smtClean="0"/>
              <a:t>Antonela</a:t>
            </a:r>
            <a:r>
              <a:rPr lang="it-IT" sz="1100" b="1" dirty="0" smtClean="0"/>
              <a:t> </a:t>
            </a:r>
            <a:r>
              <a:rPr lang="it-IT" sz="1100" b="1" dirty="0" err="1" smtClean="0"/>
              <a:t>Bogdanović</a:t>
            </a:r>
            <a:r>
              <a:rPr lang="hr-HR" sz="1100" b="1" dirty="0" smtClean="0"/>
              <a:t>, 4. b</a:t>
            </a:r>
          </a:p>
          <a:p>
            <a:r>
              <a:rPr lang="hr-HR" sz="1100" b="1" dirty="0" smtClean="0"/>
              <a:t>OŠ Mate Lovraka Petrinja, 18. ožujka 2019.</a:t>
            </a:r>
            <a:endParaRPr lang="hr-HR" sz="11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Iste godine (22. svibnja 1992.) hrvatska je primljena u članstvo Ujedinjenih </a:t>
            </a:r>
            <a:r>
              <a:rPr lang="hr-HR" dirty="0" smtClean="0"/>
              <a:t>naroda-UN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Domovinski rat je bio u jeku a gotovo trećina zemlje bila je pod okupacijom tadašnje JNA i srpskih </a:t>
            </a:r>
            <a:r>
              <a:rPr lang="hr-HR" dirty="0" smtClean="0"/>
              <a:t>pobunjenika</a:t>
            </a:r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25" y="2620155"/>
            <a:ext cx="26193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7F9A700-F317-457B-8458-E768B3830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716A796-CD04-40B1-BE67-AE53DAFF3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611"/>
            <a:ext cx="10515600" cy="4387352"/>
          </a:xfrm>
        </p:spPr>
        <p:txBody>
          <a:bodyPr/>
          <a:lstStyle/>
          <a:p>
            <a:r>
              <a:rPr lang="hr-HR" dirty="0"/>
              <a:t>Od siječnja </a:t>
            </a:r>
            <a:r>
              <a:rPr lang="hr-HR" dirty="0" smtClean="0"/>
              <a:t>1992. </a:t>
            </a:r>
            <a:r>
              <a:rPr lang="hr-HR" dirty="0"/>
              <a:t>došlo je do zastoja u agresiji i razmještanja mirovnih snaga UN-a duž crta prekida vatre</a:t>
            </a:r>
          </a:p>
          <a:p>
            <a:r>
              <a:rPr lang="hr-HR" dirty="0"/>
              <a:t>Uz nazočnost mirovnih snaga srpski pobunjenici nastavljaju agresiju na nesrpsko kućanstvo</a:t>
            </a:r>
          </a:p>
          <a:p>
            <a:r>
              <a:rPr lang="hr-HR" dirty="0"/>
              <a:t>Zbog navedenih činjenica Hrvatska je u razdoblju od 1992. do 1995. godine povremenim oružanim operacijama oslobodila pojedina okupirana područja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642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F6A17B1-6480-45BA-A2A1-222C549C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„Operacija Bljesak”</a:t>
            </a:r>
            <a:br>
              <a:rPr lang="hr-HR" dirty="0"/>
            </a:br>
            <a:r>
              <a:rPr lang="hr-HR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9D1223B-C01B-4BF8-8CCC-D1B52151F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1.svibnja </a:t>
            </a:r>
            <a:r>
              <a:rPr lang="hr-HR" dirty="0"/>
              <a:t>– 4. svibnja 1995.</a:t>
            </a:r>
          </a:p>
          <a:p>
            <a:r>
              <a:rPr lang="hr-HR" dirty="0"/>
              <a:t>Akcija kojom su Hrvatske vojne i redarstvene snage munjevito oslobodile okupirana područja zapadne Slavonije</a:t>
            </a:r>
          </a:p>
          <a:p>
            <a:r>
              <a:rPr lang="hr-HR" dirty="0"/>
              <a:t>Za samo 31 sat oslobođeno je oko 500 četvornih kilometara područja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3809657"/>
            <a:ext cx="6500553" cy="274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1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3CBF6F9-0225-49C2-B911-9EE09C72A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Operacija „Oluja”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A13ECB1-CA2A-4FD7-A877-16DCED045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U zoru (5:00 h)  </a:t>
            </a:r>
            <a:r>
              <a:rPr lang="hr-HR" dirty="0"/>
              <a:t>4. kolovoza 1995. </a:t>
            </a:r>
          </a:p>
          <a:p>
            <a:r>
              <a:rPr lang="hr-HR" dirty="0"/>
              <a:t>Hrvatske postrojbe dobile su zapovijed da sa više strana napadom oslobode okupirana područja </a:t>
            </a:r>
            <a:r>
              <a:rPr lang="hr-HR" dirty="0" smtClean="0"/>
              <a:t>Hrvatske </a:t>
            </a:r>
            <a:endParaRPr lang="hr-HR" dirty="0"/>
          </a:p>
          <a:p>
            <a:r>
              <a:rPr lang="hr-HR" dirty="0"/>
              <a:t>Ovom operacijom 6. kolovoza 1995. </a:t>
            </a:r>
            <a:r>
              <a:rPr lang="hr-HR" dirty="0" smtClean="0"/>
              <a:t>oslobođen </a:t>
            </a:r>
            <a:r>
              <a:rPr lang="hr-HR" dirty="0"/>
              <a:t>je naš grad </a:t>
            </a:r>
            <a:r>
              <a:rPr lang="hr-HR" dirty="0" smtClean="0"/>
              <a:t>Petrinja</a:t>
            </a:r>
            <a:endParaRPr lang="hr-HR" dirty="0"/>
          </a:p>
          <a:p>
            <a:r>
              <a:rPr lang="hr-HR" dirty="0"/>
              <a:t>Akcija oslobađanja je trajala do 7. kolovoza 1995.</a:t>
            </a:r>
          </a:p>
          <a:p>
            <a:r>
              <a:rPr lang="hr-HR" dirty="0"/>
              <a:t>Operacijom je vraćen hrvatski cijeli okupirani teritorij osim istočne </a:t>
            </a:r>
            <a:r>
              <a:rPr lang="hr-HR" dirty="0" smtClean="0"/>
              <a:t>Slavonije</a:t>
            </a:r>
            <a:endParaRPr lang="hr-HR" dirty="0"/>
          </a:p>
          <a:p>
            <a:r>
              <a:rPr lang="hr-HR" dirty="0"/>
              <a:t>Od siječnja 1996. započeo je proces mirnog povratka istočne </a:t>
            </a:r>
            <a:r>
              <a:rPr lang="hr-HR" dirty="0" smtClean="0"/>
              <a:t>Slavonije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627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011123"/>
            <a:ext cx="10515600" cy="1325563"/>
          </a:xfrm>
        </p:spPr>
        <p:txBody>
          <a:bodyPr>
            <a:noAutofit/>
          </a:bodyPr>
          <a:lstStyle/>
          <a:p>
            <a:r>
              <a:rPr lang="hr-HR" sz="3200" dirty="0"/>
              <a:t>Postavljanje zastave na Kninskoj tvrđavi (sjedište starohrvatske države i kraljeva)</a:t>
            </a:r>
            <a:br>
              <a:rPr lang="hr-HR" sz="3200" dirty="0"/>
            </a:br>
            <a:endParaRPr lang="hr-HR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3284289"/>
            <a:ext cx="2943225" cy="19621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82" y="2920222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1C50DD3-15ED-46D9-B2E0-F271119E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Nakon 1995. </a:t>
            </a:r>
            <a:r>
              <a:rPr lang="hr-HR" dirty="0" smtClean="0"/>
              <a:t>godine do </a:t>
            </a:r>
            <a:r>
              <a:rPr lang="hr-HR" dirty="0"/>
              <a:t>danas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FF62BC9-A6C0-4F78-9D6C-B693D9749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Nakon </a:t>
            </a:r>
            <a:r>
              <a:rPr lang="hr-HR" dirty="0"/>
              <a:t>Domovinskog rata dolazi do povratka stanovništva i obnove ratom uništenih </a:t>
            </a:r>
            <a:r>
              <a:rPr lang="hr-HR" dirty="0" smtClean="0"/>
              <a:t>područja</a:t>
            </a:r>
            <a:endParaRPr lang="hr-HR" dirty="0"/>
          </a:p>
          <a:p>
            <a:r>
              <a:rPr lang="hr-HR" dirty="0"/>
              <a:t>P</a:t>
            </a:r>
            <a:r>
              <a:rPr lang="hr-HR" dirty="0" smtClean="0"/>
              <a:t>rvi </a:t>
            </a:r>
            <a:r>
              <a:rPr lang="hr-HR" dirty="0"/>
              <a:t>hrvatski predsjednik je bio Franjo Tuđman slijedeći predsjednici su bili : 	Stjepan Mesić (dva puta izabran)</a:t>
            </a:r>
          </a:p>
          <a:p>
            <a:pPr marL="0" indent="0">
              <a:buNone/>
            </a:pPr>
            <a:r>
              <a:rPr lang="hr-HR" dirty="0"/>
              <a:t>                                	Ivo Josipović       </a:t>
            </a:r>
          </a:p>
          <a:p>
            <a:pPr marL="0" indent="0">
              <a:buNone/>
            </a:pPr>
            <a:r>
              <a:rPr lang="hr-HR" dirty="0"/>
              <a:t>                                	Kolinda Grabar-Kitarović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47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D03C0E5-1510-43C6-9021-9DD988EA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Hrvatska u EU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C553912-8CF5-4156-B6CA-8B695FA3B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2003. godine Hrvatska se kandidira se za članstvo u EU </a:t>
            </a:r>
          </a:p>
          <a:p>
            <a:r>
              <a:rPr lang="hr-HR" dirty="0"/>
              <a:t>Europska unija je zajednica ujedinjenih europskih država </a:t>
            </a:r>
          </a:p>
          <a:p>
            <a:r>
              <a:rPr lang="hr-HR" dirty="0"/>
              <a:t>2009. godine Hrvatska postaje članica NATO-a </a:t>
            </a:r>
          </a:p>
          <a:p>
            <a:r>
              <a:rPr lang="hr-HR" dirty="0"/>
              <a:t>NATO </a:t>
            </a:r>
            <a:r>
              <a:rPr lang="hr-HR" dirty="0" smtClean="0"/>
              <a:t>(North </a:t>
            </a:r>
            <a:r>
              <a:rPr lang="hr-HR" dirty="0"/>
              <a:t>Atlantic </a:t>
            </a:r>
            <a:r>
              <a:rPr lang="hr-HR" dirty="0" err="1"/>
              <a:t>Treaty</a:t>
            </a:r>
            <a:r>
              <a:rPr lang="hr-HR" dirty="0"/>
              <a:t> </a:t>
            </a:r>
            <a:r>
              <a:rPr lang="hr-HR" dirty="0" err="1" smtClean="0"/>
              <a:t>Organization</a:t>
            </a:r>
            <a:r>
              <a:rPr lang="hr-HR" dirty="0" smtClean="0"/>
              <a:t>) je </a:t>
            </a:r>
            <a:r>
              <a:rPr lang="hr-HR" dirty="0"/>
              <a:t>međunarodna organizacija vojno političke prirode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73" y="4178791"/>
            <a:ext cx="4079702" cy="199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7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38F055E-5394-4B3E-B816-F40ACC35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hr-HR" dirty="0"/>
              <a:t>Hrvatska u EU 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23914B4-A063-47C8-AFC9-F161A4DFA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93" y="2612788"/>
            <a:ext cx="5069382" cy="2708073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607803A-4E99-444E-94F7-8785CDDF58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2989BE6A-C309-418E-8ADD-1616A98057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0DFC475-35AA-4DE7-A212-2741D9A36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373" y="2279151"/>
            <a:ext cx="3627063" cy="3387145"/>
          </a:xfrm>
        </p:spPr>
        <p:txBody>
          <a:bodyPr anchor="ctr">
            <a:normAutofit/>
          </a:bodyPr>
          <a:lstStyle/>
          <a:p>
            <a:r>
              <a:rPr lang="hr-HR" sz="2400"/>
              <a:t>1. srpnja 2013. godine Republika Hrvatska postaje 28 članica Europske unije </a:t>
            </a:r>
          </a:p>
          <a:p>
            <a:endParaRPr lang="hr-HR" sz="2400"/>
          </a:p>
        </p:txBody>
      </p:sp>
    </p:spTree>
    <p:extLst>
      <p:ext uri="{BB962C8B-B14F-4D97-AF65-F5344CB8AC3E}">
        <p14:creationId xmlns:p14="http://schemas.microsoft.com/office/powerpoint/2010/main" val="87106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na pažnji </a:t>
            </a:r>
            <a:r>
              <a:rPr lang="hr-HR" dirty="0" smtClean="0"/>
              <a:t>!!!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38" y="2822845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1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 dirty="0"/>
              <a:t>1990.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46" y="1623357"/>
            <a:ext cx="10515600" cy="4387352"/>
          </a:xfrm>
        </p:spPr>
        <p:txBody>
          <a:bodyPr>
            <a:normAutofit/>
          </a:bodyPr>
          <a:lstStyle/>
          <a:p>
            <a:r>
              <a:rPr lang="hr-HR" dirty="0"/>
              <a:t>1990. godine prvi višestranački izbori nakon </a:t>
            </a:r>
            <a:r>
              <a:rPr lang="hr-HR" dirty="0" smtClean="0"/>
              <a:t>45. godina </a:t>
            </a:r>
            <a:endParaRPr lang="hr-HR" dirty="0"/>
          </a:p>
          <a:p>
            <a:r>
              <a:rPr lang="hr-HR" dirty="0"/>
              <a:t>Hrvatska je tada bila u sastavu SFRJ kao Socijalistička Republika </a:t>
            </a:r>
            <a:r>
              <a:rPr lang="hr-HR" dirty="0" smtClean="0"/>
              <a:t>Hrvatska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28" y="3042053"/>
            <a:ext cx="4459810" cy="339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69" y="1024187"/>
            <a:ext cx="10515600" cy="4387352"/>
          </a:xfrm>
        </p:spPr>
        <p:txBody>
          <a:bodyPr/>
          <a:lstStyle/>
          <a:p>
            <a:r>
              <a:rPr lang="hr-HR" dirty="0"/>
              <a:t>na izborima je pobijedila HDZ na čelu sa predsjednikom stranke Franjom Tuđmanom </a:t>
            </a:r>
          </a:p>
          <a:p>
            <a:r>
              <a:rPr lang="hr-HR" dirty="0"/>
              <a:t>30. svibnja je uspostavljen prvi hrvatski Sabor </a:t>
            </a:r>
            <a:endParaRPr lang="en-US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56" y="2940461"/>
            <a:ext cx="44450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4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9C2ABBF-5B3C-428A-AF8A-9D54B51E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hr-HR" dirty="0"/>
              <a:t>1991.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F827C93-799E-46C4-9881-1CC1A0C6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hr-HR" sz="2400" dirty="0"/>
              <a:t>19. svibnja 1991. za samostalnu Hrvatsku izjasnilo se 93% građana </a:t>
            </a:r>
          </a:p>
          <a:p>
            <a:r>
              <a:rPr lang="hr-HR" sz="2400" dirty="0"/>
              <a:t>25. lipnja hrvatski sabor je donio odluku o samostalnosti i suverenosti RH</a:t>
            </a:r>
          </a:p>
          <a:p>
            <a:r>
              <a:rPr lang="hr-HR" sz="2400" dirty="0"/>
              <a:t>Za prvog predsjednika Republike Hrvatske izabran je Franjo Tuđman </a:t>
            </a:r>
          </a:p>
          <a:p>
            <a:endParaRPr lang="hr-HR" sz="2400" dirty="0"/>
          </a:p>
          <a:p>
            <a:endParaRPr lang="hr-HR" sz="24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FFBC9C6-C6A1-49D9-BF95-1811F1489D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287"/>
          <a:stretch/>
        </p:blipFill>
        <p:spPr>
          <a:xfrm>
            <a:off x="7556409" y="640082"/>
            <a:ext cx="3995928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273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2E03DED-2434-4AED-836A-7723FE1B2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1991. – Domovinski rat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242BBF6-AC6B-48DD-8533-5A3566D92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</a:t>
            </a:r>
            <a:r>
              <a:rPr lang="hr-HR" dirty="0" smtClean="0"/>
              <a:t>akon </a:t>
            </a:r>
            <a:r>
              <a:rPr lang="hr-HR" dirty="0"/>
              <a:t>proglašenja samostalnosti RH započinje Domovinski rat </a:t>
            </a:r>
          </a:p>
          <a:p>
            <a:r>
              <a:rPr lang="hr-HR" dirty="0"/>
              <a:t>u</a:t>
            </a:r>
            <a:r>
              <a:rPr lang="hr-HR" dirty="0" smtClean="0"/>
              <a:t> </a:t>
            </a:r>
            <a:r>
              <a:rPr lang="hr-HR" dirty="0"/>
              <a:t>ljetnim mjesecima 1991. godine JNA se stavlja na stranu pobunjenih </a:t>
            </a:r>
            <a:r>
              <a:rPr lang="hr-HR" dirty="0"/>
              <a:t>S</a:t>
            </a:r>
            <a:r>
              <a:rPr lang="hr-HR" dirty="0" smtClean="0"/>
              <a:t>rba </a:t>
            </a:r>
            <a:r>
              <a:rPr lang="hr-HR" dirty="0"/>
              <a:t>u </a:t>
            </a:r>
            <a:r>
              <a:rPr lang="hr-HR" dirty="0" smtClean="0"/>
              <a:t>Hrvatskoj</a:t>
            </a:r>
            <a:endParaRPr lang="hr-HR" dirty="0"/>
          </a:p>
          <a:p>
            <a:r>
              <a:rPr lang="hr-HR" dirty="0"/>
              <a:t>2. rujna bio je prvi napad na Petrinju kao i na druge Hrvatske gradove i sela </a:t>
            </a:r>
          </a:p>
        </p:txBody>
      </p:sp>
    </p:spTree>
    <p:extLst>
      <p:ext uri="{BB962C8B-B14F-4D97-AF65-F5344CB8AC3E}">
        <p14:creationId xmlns:p14="http://schemas.microsoft.com/office/powerpoint/2010/main" val="303758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70" y="480592"/>
            <a:ext cx="4261151" cy="298487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039" y="3683779"/>
            <a:ext cx="7126778" cy="2765252"/>
          </a:xfrm>
          <a:prstGeom prst="rect">
            <a:avLst/>
          </a:prstGeom>
        </p:spPr>
      </p:pic>
      <p:pic>
        <p:nvPicPr>
          <p:cNvPr id="9" name="Slika 6">
            <a:extLst>
              <a:ext uri="{FF2B5EF4-FFF2-40B4-BE49-F238E27FC236}">
                <a16:creationId xmlns:a16="http://schemas.microsoft.com/office/drawing/2014/main" xmlns="" id="{BA65CBD2-8B8D-459C-BB13-8ADD32183E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599" y="1313399"/>
            <a:ext cx="3356218" cy="193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0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8AC7C02-663D-4794-B464-C232D0BDC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DC5F115-FD4F-40B2-85C8-391B35EB7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8. listopada 1991. Hrvatski sabor je donio odluku o raskidu državnopravnih saveza RH s ostalim republikama i pokrajinama SFRJ – Dan </a:t>
            </a:r>
            <a:r>
              <a:rPr lang="hr-HR" dirty="0" smtClean="0"/>
              <a:t>neovisnosti</a:t>
            </a:r>
            <a:endParaRPr lang="hr-HR" dirty="0"/>
          </a:p>
          <a:p>
            <a:r>
              <a:rPr lang="hr-HR" dirty="0"/>
              <a:t>Pobunjeni </a:t>
            </a:r>
            <a:r>
              <a:rPr lang="hr-HR" dirty="0" smtClean="0"/>
              <a:t>Srbi </a:t>
            </a:r>
            <a:r>
              <a:rPr lang="hr-HR" dirty="0"/>
              <a:t>uz pomoć JNA okupirali su područja Hrvatske (Banovina, zapadna Slavonija, Lika, Kordun, dijelovi sjeverne Dalmacije) </a:t>
            </a:r>
          </a:p>
        </p:txBody>
      </p:sp>
    </p:spTree>
    <p:extLst>
      <p:ext uri="{BB962C8B-B14F-4D97-AF65-F5344CB8AC3E}">
        <p14:creationId xmlns:p14="http://schemas.microsoft.com/office/powerpoint/2010/main" val="27489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4933" y="1010678"/>
            <a:ext cx="10515600" cy="4387352"/>
          </a:xfrm>
        </p:spPr>
        <p:txBody>
          <a:bodyPr/>
          <a:lstStyle/>
          <a:p>
            <a:r>
              <a:rPr lang="hr-HR" dirty="0"/>
              <a:t>Jedna od najtežih borbi vodila se u gradu Vukovaru i okolici</a:t>
            </a:r>
          </a:p>
          <a:p>
            <a:r>
              <a:rPr lang="hr-HR" dirty="0"/>
              <a:t>18. studenog izgubljena je bitka za Vukovar  </a:t>
            </a:r>
          </a:p>
          <a:p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6" y="2293337"/>
            <a:ext cx="4691150" cy="3662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658" y="2286688"/>
            <a:ext cx="4447309" cy="366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4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57C7856-04FA-4986-961C-AA9F4E87A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1992. 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E6A3FA7-AF99-4F29-BF44-11E649664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4780"/>
            <a:ext cx="10515600" cy="4387352"/>
          </a:xfrm>
        </p:spPr>
        <p:txBody>
          <a:bodyPr>
            <a:normAutofit/>
          </a:bodyPr>
          <a:lstStyle/>
          <a:p>
            <a:r>
              <a:rPr lang="hr-HR" dirty="0"/>
              <a:t>Međunarodno priznanje Hrvatske uslijedilo je nakon proglašenja neovisnosti Republike Hrvatske (</a:t>
            </a:r>
            <a:r>
              <a:rPr lang="hr-HR" dirty="0" smtClean="0"/>
              <a:t>25.06.1991.)</a:t>
            </a:r>
            <a:endParaRPr lang="hr-HR" dirty="0"/>
          </a:p>
          <a:p>
            <a:r>
              <a:rPr lang="hr-HR" dirty="0"/>
              <a:t>Sljedećeg dana samostalnost međusobno su priznale Hrvatska i Slovenija</a:t>
            </a:r>
          </a:p>
          <a:p>
            <a:r>
              <a:rPr lang="hr-HR" dirty="0" smtClean="0"/>
              <a:t>Uslijedila </a:t>
            </a:r>
            <a:r>
              <a:rPr lang="hr-HR" dirty="0"/>
              <a:t>su priznanja Hrvatske od Vatikana (</a:t>
            </a:r>
            <a:r>
              <a:rPr lang="hr-HR" dirty="0" smtClean="0"/>
              <a:t>13.1.1992.) </a:t>
            </a:r>
            <a:r>
              <a:rPr lang="hr-HR" dirty="0"/>
              <a:t>a San Marino (</a:t>
            </a:r>
            <a:r>
              <a:rPr lang="hr-HR" dirty="0" smtClean="0"/>
              <a:t>14.1.1992.)</a:t>
            </a:r>
            <a:endParaRPr lang="hr-HR" dirty="0"/>
          </a:p>
          <a:p>
            <a:r>
              <a:rPr lang="hr-HR" dirty="0"/>
              <a:t>15. siječnja 1992.Hrvatsku su neovisnost zajedno priznale  tadašnje članice EU (12 članica</a:t>
            </a:r>
            <a:r>
              <a:rPr lang="hr-HR" dirty="0" smtClean="0"/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870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roda i drustvo HR do 1990.potx" id="{D9BECE12-9461-4DCC-9364-A992ADD0B7D1}" vid="{B422EC12-67EE-47E1-A4B8-DAB8EA6CC3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565</Words>
  <Application>Microsoft Office PowerPoint</Application>
  <PresentationFormat>Široki zaslon</PresentationFormat>
  <Paragraphs>68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2" baseType="lpstr">
      <vt:lpstr>Arial</vt:lpstr>
      <vt:lpstr>Calibri</vt:lpstr>
      <vt:lpstr>Trebuchet MS</vt:lpstr>
      <vt:lpstr>Office Theme</vt:lpstr>
      <vt:lpstr>Hrvatska od 1990.do danas  </vt:lpstr>
      <vt:lpstr>1990.</vt:lpstr>
      <vt:lpstr>PowerPointova prezentacija</vt:lpstr>
      <vt:lpstr>1991.</vt:lpstr>
      <vt:lpstr>1991. – Domovinski rat</vt:lpstr>
      <vt:lpstr>PowerPointova prezentacija</vt:lpstr>
      <vt:lpstr> </vt:lpstr>
      <vt:lpstr>PowerPointova prezentacija</vt:lpstr>
      <vt:lpstr>1992. </vt:lpstr>
      <vt:lpstr>PowerPointova prezentacija</vt:lpstr>
      <vt:lpstr> </vt:lpstr>
      <vt:lpstr>„Operacija Bljesak”  </vt:lpstr>
      <vt:lpstr>Operacija „Oluja” </vt:lpstr>
      <vt:lpstr>Postavljanje zastave na Kninskoj tvrđavi (sjedište starohrvatske države i kraljeva) </vt:lpstr>
      <vt:lpstr>Nakon 1995. godine do danas </vt:lpstr>
      <vt:lpstr>Hrvatska u EU </vt:lpstr>
      <vt:lpstr>Hrvatska u EU  </vt:lpstr>
      <vt:lpstr>Hvala na pažnji 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Hrvatska od 1990.do danas</dc:title>
  <dc:creator>Lea Milkovic</dc:creator>
  <cp:lastModifiedBy>skola 19</cp:lastModifiedBy>
  <cp:revision>18</cp:revision>
  <dcterms:created xsi:type="dcterms:W3CDTF">2019-03-13T20:14:54Z</dcterms:created>
  <dcterms:modified xsi:type="dcterms:W3CDTF">2019-03-18T09:01:45Z</dcterms:modified>
</cp:coreProperties>
</file>