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4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59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ija bez naslova" id="{C6363767-9C03-4474-8767-59EDF6F170F7}">
          <p14:sldIdLst>
            <p14:sldId id="256"/>
            <p14:sldId id="257"/>
            <p14:sldId id="261"/>
            <p14:sldId id="258"/>
            <p14:sldId id="260"/>
            <p14:sldId id="262"/>
            <p14:sldId id="259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" initials="I" lastIdx="1" clrIdx="0">
    <p:extLst>
      <p:ext uri="{19B8F6BF-5375-455C-9EA6-DF929625EA0E}">
        <p15:presenceInfo xmlns:p15="http://schemas.microsoft.com/office/powerpoint/2012/main" userId="I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1C81F-7C26-423F-8829-5464E44DE284}" type="doc">
      <dgm:prSet loTypeId="urn:microsoft.com/office/officeart/2005/8/layout/hierarchy2" loCatId="hierarchy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899EDCE8-9E64-4827-8FE0-A65CC1F3DD50}">
      <dgm:prSet phldrT="[Tekst]" custT="1"/>
      <dgm:spPr>
        <a:xfrm>
          <a:off x="351452" y="1293907"/>
          <a:ext cx="2247122" cy="1123561"/>
        </a:xfrm>
        <a:prstGeom prst="roundRect">
          <a:avLst>
            <a:gd name="adj" fmla="val 10000"/>
          </a:avLst>
        </a:prstGeom>
        <a:solidFill>
          <a:srgbClr val="0F6FC6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r>
            <a:rPr lang="hr-HR" sz="3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hrvatski jezik</a:t>
          </a:r>
        </a:p>
      </dgm:t>
    </dgm:pt>
    <dgm:pt modelId="{346F726D-CE88-4C3A-A862-31513128F98C}" type="parTrans" cxnId="{BE987567-C1E9-4FC0-BB96-27DA00F31C43}">
      <dgm:prSet/>
      <dgm:spPr/>
      <dgm:t>
        <a:bodyPr/>
        <a:lstStyle/>
        <a:p>
          <a:endParaRPr lang="hr-HR"/>
        </a:p>
      </dgm:t>
    </dgm:pt>
    <dgm:pt modelId="{FBD98B8F-DE96-48A0-95F2-3A094BDA39C0}" type="sibTrans" cxnId="{BE987567-C1E9-4FC0-BB96-27DA00F31C43}">
      <dgm:prSet/>
      <dgm:spPr/>
      <dgm:t>
        <a:bodyPr/>
        <a:lstStyle/>
        <a:p>
          <a:endParaRPr lang="hr-HR"/>
        </a:p>
      </dgm:t>
    </dgm:pt>
    <dgm:pt modelId="{65A8CE10-63D9-4A44-8930-6AAC82868606}">
      <dgm:prSet phldrT="[Tekst]" custT="1"/>
      <dgm:spPr>
        <a:xfrm>
          <a:off x="3497424" y="1293907"/>
          <a:ext cx="2247122" cy="1123561"/>
        </a:xfrm>
        <a:prstGeom prst="roundRect">
          <a:avLst>
            <a:gd name="adj" fmla="val 10000"/>
          </a:avLst>
        </a:prstGeom>
        <a:solidFill>
          <a:srgbClr val="0BD0D9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r>
            <a:rPr lang="hr-HR" sz="24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kajkavsko </a:t>
          </a:r>
          <a:r>
            <a:rPr lang="hr-HR" sz="24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narječje</a:t>
          </a:r>
        </a:p>
      </dgm:t>
    </dgm:pt>
    <dgm:pt modelId="{F74D36FD-6142-4C9A-9D36-D46F6B28FB75}" type="parTrans" cxnId="{7DD64A96-C0A4-45AD-8548-CA87D9CD1530}">
      <dgm:prSet/>
      <dgm:spPr>
        <a:xfrm>
          <a:off x="2598575" y="1828442"/>
          <a:ext cx="89884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98849" y="27246"/>
              </a:lnTo>
            </a:path>
          </a:pathLst>
        </a:custGeom>
        <a:noFill/>
        <a:ln w="15875" cap="rnd" cmpd="sng" algn="ctr">
          <a:solidFill>
            <a:srgbClr val="0BD0D9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gm:spPr>
      <dgm:t>
        <a:bodyPr/>
        <a:lstStyle/>
        <a:p>
          <a:endParaRPr lang="hr-H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9D8D6131-9DDE-4C58-BA21-19EF97EE633F}" type="sibTrans" cxnId="{7DD64A96-C0A4-45AD-8548-CA87D9CD1530}">
      <dgm:prSet/>
      <dgm:spPr/>
      <dgm:t>
        <a:bodyPr/>
        <a:lstStyle/>
        <a:p>
          <a:endParaRPr lang="hr-HR"/>
        </a:p>
      </dgm:t>
    </dgm:pt>
    <dgm:pt modelId="{8CB47A39-E9EA-44F7-B081-2B1D85420402}">
      <dgm:prSet phldrT="[Tekst]" custT="1"/>
      <dgm:spPr>
        <a:xfrm>
          <a:off x="3497424" y="2586003"/>
          <a:ext cx="2247122" cy="1123561"/>
        </a:xfrm>
        <a:prstGeom prst="roundRect">
          <a:avLst>
            <a:gd name="adj" fmla="val 10000"/>
          </a:avLst>
        </a:prstGeom>
        <a:solidFill>
          <a:srgbClr val="0BD0D9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r>
            <a:rPr lang="hr-HR" sz="24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čakavsko </a:t>
          </a:r>
          <a:r>
            <a:rPr lang="hr-HR" sz="24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narječje</a:t>
          </a:r>
        </a:p>
      </dgm:t>
    </dgm:pt>
    <dgm:pt modelId="{AB5D5C0C-AE7D-47F7-8A5D-2232A457DEEC}" type="parTrans" cxnId="{B9B245A8-6006-4A4E-B206-B04DF657B1CF}">
      <dgm:prSet/>
      <dgm:spPr>
        <a:xfrm rot="3310531">
          <a:off x="2261005" y="2474490"/>
          <a:ext cx="157398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573988" y="27246"/>
              </a:lnTo>
            </a:path>
          </a:pathLst>
        </a:custGeom>
        <a:noFill/>
        <a:ln w="15875" cap="rnd" cmpd="sng" algn="ctr">
          <a:solidFill>
            <a:srgbClr val="0BD0D9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gm:spPr>
      <dgm:t>
        <a:bodyPr/>
        <a:lstStyle/>
        <a:p>
          <a:endParaRPr lang="hr-H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1DEB3A29-3D0A-4533-9025-98BB388ED339}" type="sibTrans" cxnId="{B9B245A8-6006-4A4E-B206-B04DF657B1CF}">
      <dgm:prSet/>
      <dgm:spPr/>
      <dgm:t>
        <a:bodyPr/>
        <a:lstStyle/>
        <a:p>
          <a:endParaRPr lang="hr-HR"/>
        </a:p>
      </dgm:t>
    </dgm:pt>
    <dgm:pt modelId="{EFA18F8D-26B1-4EB3-A1EB-6B652C42D1CB}">
      <dgm:prSet phldrT="[Tekst]" custT="1"/>
      <dgm:spPr>
        <a:xfrm>
          <a:off x="3497424" y="1812"/>
          <a:ext cx="2247122" cy="1123561"/>
        </a:xfrm>
        <a:prstGeom prst="roundRect">
          <a:avLst>
            <a:gd name="adj" fmla="val 10000"/>
          </a:avLst>
        </a:prstGeom>
        <a:solidFill>
          <a:srgbClr val="0BD0D9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r>
            <a:rPr lang="hr-HR" sz="24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štokavsko </a:t>
          </a:r>
          <a:r>
            <a:rPr lang="hr-HR" sz="24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narječje</a:t>
          </a:r>
        </a:p>
      </dgm:t>
    </dgm:pt>
    <dgm:pt modelId="{B0F473D5-5E7F-4586-8A2F-6F7988F6A0F1}" type="parTrans" cxnId="{684CE3F1-A79F-40F7-9796-F776EFB86B42}">
      <dgm:prSet/>
      <dgm:spPr>
        <a:xfrm rot="18289469">
          <a:off x="2261005" y="1182394"/>
          <a:ext cx="157398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573988" y="27246"/>
              </a:lnTo>
            </a:path>
          </a:pathLst>
        </a:custGeom>
        <a:noFill/>
        <a:ln w="15875" cap="rnd" cmpd="sng" algn="ctr">
          <a:solidFill>
            <a:srgbClr val="0BD0D9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-40000" prstMaterial="matte"/>
      </dgm:spPr>
      <dgm:t>
        <a:bodyPr/>
        <a:lstStyle/>
        <a:p>
          <a:endParaRPr lang="hr-H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F977C9AA-B0BA-45CE-9CA9-09D637787332}" type="sibTrans" cxnId="{684CE3F1-A79F-40F7-9796-F776EFB86B42}">
      <dgm:prSet/>
      <dgm:spPr/>
      <dgm:t>
        <a:bodyPr/>
        <a:lstStyle/>
        <a:p>
          <a:endParaRPr lang="hr-HR"/>
        </a:p>
      </dgm:t>
    </dgm:pt>
    <dgm:pt modelId="{9D4FFCA8-2D6F-41E4-B095-B171B18ACB48}" type="pres">
      <dgm:prSet presAssocID="{C4C1C81F-7C26-423F-8829-5464E44DE28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517A2D4-3EDB-4F47-8CEB-55678D52E51C}" type="pres">
      <dgm:prSet presAssocID="{899EDCE8-9E64-4827-8FE0-A65CC1F3DD50}" presName="root1" presStyleCnt="0"/>
      <dgm:spPr/>
    </dgm:pt>
    <dgm:pt modelId="{C47A490B-0413-4CA1-98C9-AE5280422A17}" type="pres">
      <dgm:prSet presAssocID="{899EDCE8-9E64-4827-8FE0-A65CC1F3DD50}" presName="LevelOneTextNode" presStyleLbl="node0" presStyleIdx="0" presStyleCnt="1" custLinFactNeighborX="9306" custLinFactNeighborY="-973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DB350CC0-65A7-47EF-8513-7714D13DF8DF}" type="pres">
      <dgm:prSet presAssocID="{899EDCE8-9E64-4827-8FE0-A65CC1F3DD50}" presName="level2hierChild" presStyleCnt="0"/>
      <dgm:spPr/>
    </dgm:pt>
    <dgm:pt modelId="{30F51DA3-3FA8-43DB-A6E8-DFC6C3A05CEC}" type="pres">
      <dgm:prSet presAssocID="{B0F473D5-5E7F-4586-8A2F-6F7988F6A0F1}" presName="conn2-1" presStyleLbl="parChTrans1D2" presStyleIdx="0" presStyleCnt="3"/>
      <dgm:spPr/>
      <dgm:t>
        <a:bodyPr/>
        <a:lstStyle/>
        <a:p>
          <a:endParaRPr lang="hr-HR"/>
        </a:p>
      </dgm:t>
    </dgm:pt>
    <dgm:pt modelId="{7062A44A-7AAB-4B29-A75E-918B34146CC9}" type="pres">
      <dgm:prSet presAssocID="{B0F473D5-5E7F-4586-8A2F-6F7988F6A0F1}" presName="connTx" presStyleLbl="parChTrans1D2" presStyleIdx="0" presStyleCnt="3"/>
      <dgm:spPr/>
      <dgm:t>
        <a:bodyPr/>
        <a:lstStyle/>
        <a:p>
          <a:endParaRPr lang="hr-HR"/>
        </a:p>
      </dgm:t>
    </dgm:pt>
    <dgm:pt modelId="{3A872735-3FDE-42C1-86CE-FA309B93A449}" type="pres">
      <dgm:prSet presAssocID="{EFA18F8D-26B1-4EB3-A1EB-6B652C42D1CB}" presName="root2" presStyleCnt="0"/>
      <dgm:spPr/>
    </dgm:pt>
    <dgm:pt modelId="{FFEF4606-4925-4B1D-AC08-2E9B2823DD04}" type="pres">
      <dgm:prSet presAssocID="{EFA18F8D-26B1-4EB3-A1EB-6B652C42D1C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256D5C3B-C323-4B9B-A544-A4A53F9EAFE7}" type="pres">
      <dgm:prSet presAssocID="{EFA18F8D-26B1-4EB3-A1EB-6B652C42D1CB}" presName="level3hierChild" presStyleCnt="0"/>
      <dgm:spPr/>
    </dgm:pt>
    <dgm:pt modelId="{320CCBB7-8C69-4885-AAC5-0D8F4B4A9385}" type="pres">
      <dgm:prSet presAssocID="{F74D36FD-6142-4C9A-9D36-D46F6B28FB75}" presName="conn2-1" presStyleLbl="parChTrans1D2" presStyleIdx="1" presStyleCnt="3"/>
      <dgm:spPr/>
      <dgm:t>
        <a:bodyPr/>
        <a:lstStyle/>
        <a:p>
          <a:endParaRPr lang="hr-HR"/>
        </a:p>
      </dgm:t>
    </dgm:pt>
    <dgm:pt modelId="{5755ABF4-F51F-4F34-BB9B-4F26779CF3C1}" type="pres">
      <dgm:prSet presAssocID="{F74D36FD-6142-4C9A-9D36-D46F6B28FB75}" presName="connTx" presStyleLbl="parChTrans1D2" presStyleIdx="1" presStyleCnt="3"/>
      <dgm:spPr/>
      <dgm:t>
        <a:bodyPr/>
        <a:lstStyle/>
        <a:p>
          <a:endParaRPr lang="hr-HR"/>
        </a:p>
      </dgm:t>
    </dgm:pt>
    <dgm:pt modelId="{711686F2-CCCA-4055-9956-2BEB692D2EA3}" type="pres">
      <dgm:prSet presAssocID="{65A8CE10-63D9-4A44-8930-6AAC82868606}" presName="root2" presStyleCnt="0"/>
      <dgm:spPr/>
    </dgm:pt>
    <dgm:pt modelId="{F78D9DC3-CD7C-4011-84DB-609A2B53ABC1}" type="pres">
      <dgm:prSet presAssocID="{65A8CE10-63D9-4A44-8930-6AAC8286860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84A4CB0-9DF5-494C-8A27-2AAF1ABD2371}" type="pres">
      <dgm:prSet presAssocID="{65A8CE10-63D9-4A44-8930-6AAC82868606}" presName="level3hierChild" presStyleCnt="0"/>
      <dgm:spPr/>
    </dgm:pt>
    <dgm:pt modelId="{41948DC1-ABA5-46A5-9C1F-52AAC86703FD}" type="pres">
      <dgm:prSet presAssocID="{AB5D5C0C-AE7D-47F7-8A5D-2232A457DEEC}" presName="conn2-1" presStyleLbl="parChTrans1D2" presStyleIdx="2" presStyleCnt="3"/>
      <dgm:spPr/>
      <dgm:t>
        <a:bodyPr/>
        <a:lstStyle/>
        <a:p>
          <a:endParaRPr lang="hr-HR"/>
        </a:p>
      </dgm:t>
    </dgm:pt>
    <dgm:pt modelId="{BCBAD752-929E-488C-AD1A-58D17106E609}" type="pres">
      <dgm:prSet presAssocID="{AB5D5C0C-AE7D-47F7-8A5D-2232A457DEEC}" presName="connTx" presStyleLbl="parChTrans1D2" presStyleIdx="2" presStyleCnt="3"/>
      <dgm:spPr/>
      <dgm:t>
        <a:bodyPr/>
        <a:lstStyle/>
        <a:p>
          <a:endParaRPr lang="hr-HR"/>
        </a:p>
      </dgm:t>
    </dgm:pt>
    <dgm:pt modelId="{8231F6C3-C3FC-4B8A-8E4F-8A146C5875BD}" type="pres">
      <dgm:prSet presAssocID="{8CB47A39-E9EA-44F7-B081-2B1D85420402}" presName="root2" presStyleCnt="0"/>
      <dgm:spPr/>
    </dgm:pt>
    <dgm:pt modelId="{781D5651-F059-460F-B76E-4E552B0E002B}" type="pres">
      <dgm:prSet presAssocID="{8CB47A39-E9EA-44F7-B081-2B1D8542040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375B30E-36E8-4165-82CF-5B37AD2A1C8C}" type="pres">
      <dgm:prSet presAssocID="{8CB47A39-E9EA-44F7-B081-2B1D85420402}" presName="level3hierChild" presStyleCnt="0"/>
      <dgm:spPr/>
    </dgm:pt>
  </dgm:ptLst>
  <dgm:cxnLst>
    <dgm:cxn modelId="{38B9CA74-4339-4529-8AFD-581FF96BC385}" type="presOf" srcId="{F74D36FD-6142-4C9A-9D36-D46F6B28FB75}" destId="{320CCBB7-8C69-4885-AAC5-0D8F4B4A9385}" srcOrd="0" destOrd="0" presId="urn:microsoft.com/office/officeart/2005/8/layout/hierarchy2"/>
    <dgm:cxn modelId="{AE9B6521-7AFA-4527-B9DB-76B82A54A458}" type="presOf" srcId="{65A8CE10-63D9-4A44-8930-6AAC82868606}" destId="{F78D9DC3-CD7C-4011-84DB-609A2B53ABC1}" srcOrd="0" destOrd="0" presId="urn:microsoft.com/office/officeart/2005/8/layout/hierarchy2"/>
    <dgm:cxn modelId="{4945F6D0-4B12-4927-8FED-DDFDA4746BD1}" type="presOf" srcId="{AB5D5C0C-AE7D-47F7-8A5D-2232A457DEEC}" destId="{BCBAD752-929E-488C-AD1A-58D17106E609}" srcOrd="1" destOrd="0" presId="urn:microsoft.com/office/officeart/2005/8/layout/hierarchy2"/>
    <dgm:cxn modelId="{F9FF9626-6964-4B16-B446-9E0D2806E06A}" type="presOf" srcId="{AB5D5C0C-AE7D-47F7-8A5D-2232A457DEEC}" destId="{41948DC1-ABA5-46A5-9C1F-52AAC86703FD}" srcOrd="0" destOrd="0" presId="urn:microsoft.com/office/officeart/2005/8/layout/hierarchy2"/>
    <dgm:cxn modelId="{00AE4799-36C1-4508-8E18-2750CD98DB58}" type="presOf" srcId="{8CB47A39-E9EA-44F7-B081-2B1D85420402}" destId="{781D5651-F059-460F-B76E-4E552B0E002B}" srcOrd="0" destOrd="0" presId="urn:microsoft.com/office/officeart/2005/8/layout/hierarchy2"/>
    <dgm:cxn modelId="{85E1DE1A-8B99-4F0A-96AD-0657EC15A674}" type="presOf" srcId="{899EDCE8-9E64-4827-8FE0-A65CC1F3DD50}" destId="{C47A490B-0413-4CA1-98C9-AE5280422A17}" srcOrd="0" destOrd="0" presId="urn:microsoft.com/office/officeart/2005/8/layout/hierarchy2"/>
    <dgm:cxn modelId="{1435C1E6-5DB6-4480-A01A-8DC44573647E}" type="presOf" srcId="{F74D36FD-6142-4C9A-9D36-D46F6B28FB75}" destId="{5755ABF4-F51F-4F34-BB9B-4F26779CF3C1}" srcOrd="1" destOrd="0" presId="urn:microsoft.com/office/officeart/2005/8/layout/hierarchy2"/>
    <dgm:cxn modelId="{6FCDDDEE-1E69-44BF-9711-BA9E129E3125}" type="presOf" srcId="{EFA18F8D-26B1-4EB3-A1EB-6B652C42D1CB}" destId="{FFEF4606-4925-4B1D-AC08-2E9B2823DD04}" srcOrd="0" destOrd="0" presId="urn:microsoft.com/office/officeart/2005/8/layout/hierarchy2"/>
    <dgm:cxn modelId="{7DD64A96-C0A4-45AD-8548-CA87D9CD1530}" srcId="{899EDCE8-9E64-4827-8FE0-A65CC1F3DD50}" destId="{65A8CE10-63D9-4A44-8930-6AAC82868606}" srcOrd="1" destOrd="0" parTransId="{F74D36FD-6142-4C9A-9D36-D46F6B28FB75}" sibTransId="{9D8D6131-9DDE-4C58-BA21-19EF97EE633F}"/>
    <dgm:cxn modelId="{B2490CF0-43EA-4CCD-A3B4-E53D1CEEA4FA}" type="presOf" srcId="{B0F473D5-5E7F-4586-8A2F-6F7988F6A0F1}" destId="{30F51DA3-3FA8-43DB-A6E8-DFC6C3A05CEC}" srcOrd="0" destOrd="0" presId="urn:microsoft.com/office/officeart/2005/8/layout/hierarchy2"/>
    <dgm:cxn modelId="{BE987567-C1E9-4FC0-BB96-27DA00F31C43}" srcId="{C4C1C81F-7C26-423F-8829-5464E44DE284}" destId="{899EDCE8-9E64-4827-8FE0-A65CC1F3DD50}" srcOrd="0" destOrd="0" parTransId="{346F726D-CE88-4C3A-A862-31513128F98C}" sibTransId="{FBD98B8F-DE96-48A0-95F2-3A094BDA39C0}"/>
    <dgm:cxn modelId="{CD7C0F84-3692-4356-9A24-3D0972D45624}" type="presOf" srcId="{B0F473D5-5E7F-4586-8A2F-6F7988F6A0F1}" destId="{7062A44A-7AAB-4B29-A75E-918B34146CC9}" srcOrd="1" destOrd="0" presId="urn:microsoft.com/office/officeart/2005/8/layout/hierarchy2"/>
    <dgm:cxn modelId="{684CE3F1-A79F-40F7-9796-F776EFB86B42}" srcId="{899EDCE8-9E64-4827-8FE0-A65CC1F3DD50}" destId="{EFA18F8D-26B1-4EB3-A1EB-6B652C42D1CB}" srcOrd="0" destOrd="0" parTransId="{B0F473D5-5E7F-4586-8A2F-6F7988F6A0F1}" sibTransId="{F977C9AA-B0BA-45CE-9CA9-09D637787332}"/>
    <dgm:cxn modelId="{B9B245A8-6006-4A4E-B206-B04DF657B1CF}" srcId="{899EDCE8-9E64-4827-8FE0-A65CC1F3DD50}" destId="{8CB47A39-E9EA-44F7-B081-2B1D85420402}" srcOrd="2" destOrd="0" parTransId="{AB5D5C0C-AE7D-47F7-8A5D-2232A457DEEC}" sibTransId="{1DEB3A29-3D0A-4533-9025-98BB388ED339}"/>
    <dgm:cxn modelId="{67261ACF-0094-4A46-96DA-E95595EB8DFB}" type="presOf" srcId="{C4C1C81F-7C26-423F-8829-5464E44DE284}" destId="{9D4FFCA8-2D6F-41E4-B095-B171B18ACB48}" srcOrd="0" destOrd="0" presId="urn:microsoft.com/office/officeart/2005/8/layout/hierarchy2"/>
    <dgm:cxn modelId="{6A1DFA5B-0611-4C9B-AADD-F32F54E09F3C}" type="presParOf" srcId="{9D4FFCA8-2D6F-41E4-B095-B171B18ACB48}" destId="{7517A2D4-3EDB-4F47-8CEB-55678D52E51C}" srcOrd="0" destOrd="0" presId="urn:microsoft.com/office/officeart/2005/8/layout/hierarchy2"/>
    <dgm:cxn modelId="{4AEEFAEE-0FFA-4B81-B7FE-7B2173824149}" type="presParOf" srcId="{7517A2D4-3EDB-4F47-8CEB-55678D52E51C}" destId="{C47A490B-0413-4CA1-98C9-AE5280422A17}" srcOrd="0" destOrd="0" presId="urn:microsoft.com/office/officeart/2005/8/layout/hierarchy2"/>
    <dgm:cxn modelId="{EDFFF3FA-4018-47F6-8B7D-CF92AB69CE76}" type="presParOf" srcId="{7517A2D4-3EDB-4F47-8CEB-55678D52E51C}" destId="{DB350CC0-65A7-47EF-8513-7714D13DF8DF}" srcOrd="1" destOrd="0" presId="urn:microsoft.com/office/officeart/2005/8/layout/hierarchy2"/>
    <dgm:cxn modelId="{DC8BF475-744E-49E1-B8ED-82A37F3A2FE9}" type="presParOf" srcId="{DB350CC0-65A7-47EF-8513-7714D13DF8DF}" destId="{30F51DA3-3FA8-43DB-A6E8-DFC6C3A05CEC}" srcOrd="0" destOrd="0" presId="urn:microsoft.com/office/officeart/2005/8/layout/hierarchy2"/>
    <dgm:cxn modelId="{1EDF09E6-6CE8-45DF-9317-3E7E1F372812}" type="presParOf" srcId="{30F51DA3-3FA8-43DB-A6E8-DFC6C3A05CEC}" destId="{7062A44A-7AAB-4B29-A75E-918B34146CC9}" srcOrd="0" destOrd="0" presId="urn:microsoft.com/office/officeart/2005/8/layout/hierarchy2"/>
    <dgm:cxn modelId="{0F30A1E0-C955-440E-AC06-81D999B8411A}" type="presParOf" srcId="{DB350CC0-65A7-47EF-8513-7714D13DF8DF}" destId="{3A872735-3FDE-42C1-86CE-FA309B93A449}" srcOrd="1" destOrd="0" presId="urn:microsoft.com/office/officeart/2005/8/layout/hierarchy2"/>
    <dgm:cxn modelId="{E44377E9-5B7F-4541-9141-30248B413556}" type="presParOf" srcId="{3A872735-3FDE-42C1-86CE-FA309B93A449}" destId="{FFEF4606-4925-4B1D-AC08-2E9B2823DD04}" srcOrd="0" destOrd="0" presId="urn:microsoft.com/office/officeart/2005/8/layout/hierarchy2"/>
    <dgm:cxn modelId="{57E9EE79-C04C-4CF8-8733-8AA9916D5783}" type="presParOf" srcId="{3A872735-3FDE-42C1-86CE-FA309B93A449}" destId="{256D5C3B-C323-4B9B-A544-A4A53F9EAFE7}" srcOrd="1" destOrd="0" presId="urn:microsoft.com/office/officeart/2005/8/layout/hierarchy2"/>
    <dgm:cxn modelId="{399DE99D-6828-4AEF-B610-3627BEC97A96}" type="presParOf" srcId="{DB350CC0-65A7-47EF-8513-7714D13DF8DF}" destId="{320CCBB7-8C69-4885-AAC5-0D8F4B4A9385}" srcOrd="2" destOrd="0" presId="urn:microsoft.com/office/officeart/2005/8/layout/hierarchy2"/>
    <dgm:cxn modelId="{C4850CDC-8B10-48FB-A115-E5CB5ECFBC47}" type="presParOf" srcId="{320CCBB7-8C69-4885-AAC5-0D8F4B4A9385}" destId="{5755ABF4-F51F-4F34-BB9B-4F26779CF3C1}" srcOrd="0" destOrd="0" presId="urn:microsoft.com/office/officeart/2005/8/layout/hierarchy2"/>
    <dgm:cxn modelId="{AE2669F7-02DA-464B-9276-0E279FCE7966}" type="presParOf" srcId="{DB350CC0-65A7-47EF-8513-7714D13DF8DF}" destId="{711686F2-CCCA-4055-9956-2BEB692D2EA3}" srcOrd="3" destOrd="0" presId="urn:microsoft.com/office/officeart/2005/8/layout/hierarchy2"/>
    <dgm:cxn modelId="{FF95FF90-5877-4D1F-8E50-6B1265B02061}" type="presParOf" srcId="{711686F2-CCCA-4055-9956-2BEB692D2EA3}" destId="{F78D9DC3-CD7C-4011-84DB-609A2B53ABC1}" srcOrd="0" destOrd="0" presId="urn:microsoft.com/office/officeart/2005/8/layout/hierarchy2"/>
    <dgm:cxn modelId="{B2849C6A-31AF-4C0C-B4DE-C257F9899B6B}" type="presParOf" srcId="{711686F2-CCCA-4055-9956-2BEB692D2EA3}" destId="{884A4CB0-9DF5-494C-8A27-2AAF1ABD2371}" srcOrd="1" destOrd="0" presId="urn:microsoft.com/office/officeart/2005/8/layout/hierarchy2"/>
    <dgm:cxn modelId="{8ED9CF5C-93D3-4A83-B11C-1D74D8C5516D}" type="presParOf" srcId="{DB350CC0-65A7-47EF-8513-7714D13DF8DF}" destId="{41948DC1-ABA5-46A5-9C1F-52AAC86703FD}" srcOrd="4" destOrd="0" presId="urn:microsoft.com/office/officeart/2005/8/layout/hierarchy2"/>
    <dgm:cxn modelId="{C78C1143-E1F4-4AB5-8794-0D80145053EA}" type="presParOf" srcId="{41948DC1-ABA5-46A5-9C1F-52AAC86703FD}" destId="{BCBAD752-929E-488C-AD1A-58D17106E609}" srcOrd="0" destOrd="0" presId="urn:microsoft.com/office/officeart/2005/8/layout/hierarchy2"/>
    <dgm:cxn modelId="{64918336-ED00-4127-89B1-95970A9E9181}" type="presParOf" srcId="{DB350CC0-65A7-47EF-8513-7714D13DF8DF}" destId="{8231F6C3-C3FC-4B8A-8E4F-8A146C5875BD}" srcOrd="5" destOrd="0" presId="urn:microsoft.com/office/officeart/2005/8/layout/hierarchy2"/>
    <dgm:cxn modelId="{483D4C6F-DB29-43AE-A3F8-7A69F20AAEE9}" type="presParOf" srcId="{8231F6C3-C3FC-4B8A-8E4F-8A146C5875BD}" destId="{781D5651-F059-460F-B76E-4E552B0E002B}" srcOrd="0" destOrd="0" presId="urn:microsoft.com/office/officeart/2005/8/layout/hierarchy2"/>
    <dgm:cxn modelId="{EB8123F2-7411-4A7E-9A2F-BB9AB545FE1E}" type="presParOf" srcId="{8231F6C3-C3FC-4B8A-8E4F-8A146C5875BD}" destId="{1375B30E-36E8-4165-82CF-5B37AD2A1C8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02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6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97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7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3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8161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25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5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6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1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4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6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7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46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9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14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B5MSM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B5219" TargetMode="External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WXWBJF1" TargetMode="External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13" Type="http://schemas.openxmlformats.org/officeDocument/2006/relationships/hyperlink" Target="https://www.remix3d.com/details/G009SWXWBJK9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17/06/relationships/model3d" Target="../media/model3d5.glb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hyperlink" Target="https://www.remix3d.com/details/G009SXQB4H3K" TargetMode="Externa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F7E1B19-D8E1-493C-9424-D9B14CF5A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7234" y="1478954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BORBA ZA HRVATSKI JEZIK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205F23B9-8DF1-4AD1-BEA2-1835D39CB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7234" y="4465462"/>
            <a:ext cx="4983126" cy="1365074"/>
          </a:xfrm>
        </p:spPr>
        <p:txBody>
          <a:bodyPr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AUTORI:</a:t>
            </a:r>
          </a:p>
          <a:p>
            <a:pPr algn="l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Vanesa </a:t>
            </a:r>
            <a:r>
              <a:rPr lang="en-US" sz="1400" dirty="0" err="1" smtClean="0">
                <a:solidFill>
                  <a:schemeClr val="tx1"/>
                </a:solidFill>
              </a:rPr>
              <a:t>Arlović</a:t>
            </a:r>
            <a:r>
              <a:rPr lang="hr-HR" sz="1400" dirty="0" smtClean="0">
                <a:solidFill>
                  <a:schemeClr val="tx1"/>
                </a:solidFill>
              </a:rPr>
              <a:t>, 4.b</a:t>
            </a:r>
            <a:endParaRPr lang="en-US" sz="1400" dirty="0">
              <a:solidFill>
                <a:schemeClr val="tx1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 Iva </a:t>
            </a:r>
            <a:r>
              <a:rPr lang="en-US" sz="1400" dirty="0" err="1" smtClean="0">
                <a:solidFill>
                  <a:schemeClr val="tx1"/>
                </a:solidFill>
              </a:rPr>
              <a:t>Križić</a:t>
            </a:r>
            <a:r>
              <a:rPr lang="hr-HR" sz="1400" dirty="0" smtClean="0">
                <a:solidFill>
                  <a:schemeClr val="tx1"/>
                </a:solidFill>
              </a:rPr>
              <a:t>, 4.b</a:t>
            </a:r>
          </a:p>
          <a:p>
            <a:pPr algn="l">
              <a:spcAft>
                <a:spcPts val="600"/>
              </a:spcAft>
            </a:pPr>
            <a:r>
              <a:rPr lang="hr-HR" sz="1400" dirty="0" smtClean="0">
                <a:solidFill>
                  <a:schemeClr val="tx1"/>
                </a:solidFill>
              </a:rPr>
              <a:t>OŠ Mate Lovraka </a:t>
            </a:r>
            <a:r>
              <a:rPr lang="hr-HR" sz="1400" dirty="0" smtClean="0">
                <a:solidFill>
                  <a:schemeClr val="tx1"/>
                </a:solidFill>
              </a:rPr>
              <a:t>Petrinja, 18. ožujka 2019.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DFC5A84-2E19-441F-9BE0-E6C2699E9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9"/>
          <a:stretch/>
        </p:blipFill>
        <p:spPr>
          <a:xfrm>
            <a:off x="1929516" y="1770928"/>
            <a:ext cx="3036023" cy="3635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19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15D266-D8E7-4612-B284-6BA0B305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293028"/>
          </a:xfrm>
        </p:spPr>
        <p:txBody>
          <a:bodyPr/>
          <a:lstStyle/>
          <a:p>
            <a:pPr algn="ctr"/>
            <a:r>
              <a:rPr lang="en-US" dirty="0" err="1"/>
              <a:t>Narječja</a:t>
            </a:r>
            <a:endParaRPr lang="en-US" dirty="0"/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xmlns="" id="{868FCB91-5503-40BD-9E7C-3DCFD8BC8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622507"/>
              </p:ext>
            </p:extLst>
          </p:nvPr>
        </p:nvGraphicFramePr>
        <p:xfrm>
          <a:off x="1478807" y="2812568"/>
          <a:ext cx="6661893" cy="349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08117F26-D57C-43FC-B390-2D5539D3D286}"/>
              </a:ext>
            </a:extLst>
          </p:cNvPr>
          <p:cNvSpPr txBox="1"/>
          <p:nvPr/>
        </p:nvSpPr>
        <p:spPr>
          <a:xfrm>
            <a:off x="1040524" y="1961228"/>
            <a:ext cx="8847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U </a:t>
            </a:r>
            <a:r>
              <a:rPr lang="en-US" sz="3000" dirty="0" err="1"/>
              <a:t>hrvatskom</a:t>
            </a:r>
            <a:r>
              <a:rPr lang="en-US" sz="3000" dirty="0"/>
              <a:t> </a:t>
            </a:r>
            <a:r>
              <a:rPr lang="en-US" sz="3000" dirty="0" err="1"/>
              <a:t>jeziku</a:t>
            </a:r>
            <a:r>
              <a:rPr lang="en-US" sz="3000" dirty="0"/>
              <a:t> </a:t>
            </a:r>
            <a:r>
              <a:rPr lang="en-US" sz="3000" dirty="0" err="1"/>
              <a:t>postoje</a:t>
            </a:r>
            <a:r>
              <a:rPr lang="en-US" sz="3000" dirty="0"/>
              <a:t> </a:t>
            </a:r>
            <a:r>
              <a:rPr lang="en-US" sz="3000" dirty="0" err="1"/>
              <a:t>slijedeća</a:t>
            </a:r>
            <a:r>
              <a:rPr lang="en-US" sz="3000" dirty="0"/>
              <a:t> </a:t>
            </a:r>
            <a:r>
              <a:rPr lang="en-US" sz="3000" dirty="0" err="1"/>
              <a:t>narječja</a:t>
            </a:r>
            <a:r>
              <a:rPr lang="en-US" sz="3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678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28E300E6-258F-42C9-889D-01911110D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6369" y="1212448"/>
            <a:ext cx="3530511" cy="361473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4E417B5-3E61-4458-B4D4-54AA6A4A1338}"/>
              </a:ext>
            </a:extLst>
          </p:cNvPr>
          <p:cNvSpPr txBox="1"/>
          <p:nvPr/>
        </p:nvSpPr>
        <p:spPr>
          <a:xfrm>
            <a:off x="1349530" y="2370253"/>
            <a:ext cx="37631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 </a:t>
            </a:r>
            <a:r>
              <a:rPr lang="en-US" sz="2800" dirty="0" err="1"/>
              <a:t>slici</a:t>
            </a:r>
            <a:r>
              <a:rPr lang="en-US" sz="2800" dirty="0"/>
              <a:t> je </a:t>
            </a:r>
            <a:r>
              <a:rPr lang="en-US" sz="2800" dirty="0" err="1"/>
              <a:t>prikazan</a:t>
            </a:r>
            <a:r>
              <a:rPr lang="en-US" sz="2800" dirty="0"/>
              <a:t> </a:t>
            </a:r>
            <a:r>
              <a:rPr lang="en-US" sz="2800" dirty="0" err="1"/>
              <a:t>geografski</a:t>
            </a:r>
            <a:r>
              <a:rPr lang="en-US" sz="2800" dirty="0"/>
              <a:t> </a:t>
            </a:r>
            <a:r>
              <a:rPr lang="en-US" sz="2800" dirty="0" err="1"/>
              <a:t>položaj</a:t>
            </a:r>
            <a:r>
              <a:rPr lang="en-US" sz="2800" dirty="0"/>
              <a:t> </a:t>
            </a:r>
            <a:r>
              <a:rPr lang="en-US" sz="2800" dirty="0" err="1"/>
              <a:t>korištenja</a:t>
            </a:r>
            <a:r>
              <a:rPr lang="en-US" sz="2800" dirty="0"/>
              <a:t> </a:t>
            </a:r>
            <a:r>
              <a:rPr lang="en-US" sz="2800" dirty="0" err="1"/>
              <a:t>narječja</a:t>
            </a:r>
            <a:r>
              <a:rPr lang="en-US" sz="2800" dirty="0"/>
              <a:t> u </a:t>
            </a:r>
            <a:r>
              <a:rPr lang="en-US" sz="2800" dirty="0" err="1"/>
              <a:t>Republici</a:t>
            </a:r>
            <a:r>
              <a:rPr lang="en-US" sz="2800" dirty="0"/>
              <a:t> </a:t>
            </a:r>
            <a:r>
              <a:rPr lang="en-US" sz="2800" dirty="0" err="1"/>
              <a:t>Hrvatskoj</a:t>
            </a:r>
            <a:r>
              <a:rPr lang="en-US" sz="2800" dirty="0"/>
              <a:t>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F8DDD55D-EE3F-43E7-811D-4A7FB4FD14CF}"/>
              </a:ext>
            </a:extLst>
          </p:cNvPr>
          <p:cNvSpPr txBox="1"/>
          <p:nvPr/>
        </p:nvSpPr>
        <p:spPr>
          <a:xfrm>
            <a:off x="997889" y="1100129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KARTA</a:t>
            </a:r>
          </a:p>
        </p:txBody>
      </p:sp>
    </p:spTree>
    <p:extLst>
      <p:ext uri="{BB962C8B-B14F-4D97-AF65-F5344CB8AC3E}">
        <p14:creationId xmlns:p14="http://schemas.microsoft.com/office/powerpoint/2010/main" val="38699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745D12F-91E8-457E-AD2B-D291410A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373"/>
            <a:ext cx="12192000" cy="1293028"/>
          </a:xfrm>
        </p:spPr>
        <p:txBody>
          <a:bodyPr/>
          <a:lstStyle/>
          <a:p>
            <a:pPr algn="ctr"/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službeni</a:t>
            </a:r>
            <a:r>
              <a:rPr lang="en-US" dirty="0"/>
              <a:t> </a:t>
            </a:r>
            <a:r>
              <a:rPr lang="en-US" dirty="0" err="1"/>
              <a:t>jezik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0A76997-F971-4776-9CA3-6E1C3ECF0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03" y="1827613"/>
            <a:ext cx="8534400" cy="3615267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Na </a:t>
            </a:r>
            <a:r>
              <a:rPr lang="en-US" sz="3000" dirty="0" err="1">
                <a:solidFill>
                  <a:schemeClr val="tx1"/>
                </a:solidFill>
              </a:rPr>
              <a:t>povijesnoj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sjednici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posljednjeg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staleškog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zasjedanja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Hrvatskoga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sabora</a:t>
            </a:r>
            <a:r>
              <a:rPr lang="en-US" sz="3000" dirty="0">
                <a:solidFill>
                  <a:schemeClr val="tx1"/>
                </a:solidFill>
              </a:rPr>
              <a:t>, 23. </a:t>
            </a:r>
            <a:r>
              <a:rPr lang="en-US" sz="3000" dirty="0" err="1">
                <a:solidFill>
                  <a:schemeClr val="tx1"/>
                </a:solidFill>
              </a:rPr>
              <a:t>listopada</a:t>
            </a:r>
            <a:r>
              <a:rPr lang="en-US" sz="3000" dirty="0">
                <a:solidFill>
                  <a:schemeClr val="tx1"/>
                </a:solidFill>
              </a:rPr>
              <a:t> 1847. </a:t>
            </a:r>
            <a:r>
              <a:rPr lang="en-US" sz="3000" dirty="0" err="1">
                <a:solidFill>
                  <a:schemeClr val="tx1"/>
                </a:solidFill>
              </a:rPr>
              <a:t>godine</a:t>
            </a:r>
            <a:r>
              <a:rPr lang="en-US" sz="3000" dirty="0">
                <a:solidFill>
                  <a:schemeClr val="tx1"/>
                </a:solidFill>
              </a:rPr>
              <a:t> u </a:t>
            </a:r>
            <a:r>
              <a:rPr lang="en-US" sz="3000" dirty="0" err="1">
                <a:solidFill>
                  <a:schemeClr val="tx1"/>
                </a:solidFill>
              </a:rPr>
              <a:t>staroj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zagrebačkoj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zgradi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na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Markovu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trgu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err="1">
                <a:solidFill>
                  <a:schemeClr val="tx1"/>
                </a:solidFill>
              </a:rPr>
              <a:t>hrvatski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jezik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proglašen</a:t>
            </a:r>
            <a:r>
              <a:rPr lang="en-US" sz="3000" dirty="0">
                <a:solidFill>
                  <a:schemeClr val="tx1"/>
                </a:solidFill>
              </a:rPr>
              <a:t> je </a:t>
            </a:r>
            <a:r>
              <a:rPr lang="en-US" sz="3000" dirty="0" err="1">
                <a:solidFill>
                  <a:schemeClr val="tx1"/>
                </a:solidFill>
              </a:rPr>
              <a:t>službenim</a:t>
            </a:r>
            <a:r>
              <a:rPr lang="en-US" sz="3000" dirty="0">
                <a:solidFill>
                  <a:schemeClr val="tx1"/>
                </a:solidFill>
              </a:rPr>
              <a:t> u </a:t>
            </a:r>
            <a:r>
              <a:rPr lang="en-US" sz="3000" dirty="0" err="1">
                <a:solidFill>
                  <a:schemeClr val="tx1"/>
                </a:solidFill>
              </a:rPr>
              <a:t>javnoj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uporabi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3D model 5" descr="Books">
                <a:extLst>
                  <a:ext uri="{FF2B5EF4-FFF2-40B4-BE49-F238E27FC236}">
                    <a16:creationId xmlns:a16="http://schemas.microsoft.com/office/drawing/2014/main" id="{DA4E9C45-D0A8-47A0-9F00-1AECEF6E79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9743872"/>
                  </p:ext>
                </p:extLst>
              </p:nvPr>
            </p:nvGraphicFramePr>
            <p:xfrm>
              <a:off x="8212369" y="3768571"/>
              <a:ext cx="3590225" cy="279028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90225" cy="2790280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44529" ay="-3823167" az="-1402791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Books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DA4E9C45-D0A8-47A0-9F00-1AECEF6E79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2369" y="3768571"/>
                <a:ext cx="3590225" cy="279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1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5F47925-30A7-4ADD-A5FE-F1B60C84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A2F9A7B-16FF-4F56-8988-AD029EF6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90" y="1468424"/>
            <a:ext cx="8661722" cy="3772441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Suživot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Hrvata</a:t>
            </a:r>
            <a:r>
              <a:rPr lang="en-US" dirty="0">
                <a:solidFill>
                  <a:schemeClr val="tx1"/>
                </a:solidFill>
              </a:rPr>
              <a:t> s </a:t>
            </a:r>
            <a:r>
              <a:rPr lang="en-US" dirty="0" err="1">
                <a:solidFill>
                  <a:schemeClr val="tx1"/>
                </a:solidFill>
              </a:rPr>
              <a:t>drugim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narodnim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državnim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zajednicama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omogućavao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punu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samostalnost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Mađari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uspjeli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nametnuti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1868. </a:t>
            </a:r>
            <a:r>
              <a:rPr lang="en-US" dirty="0" err="1">
                <a:solidFill>
                  <a:schemeClr val="tx1"/>
                </a:solidFill>
              </a:rPr>
              <a:t>godine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Habsburška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Monarhija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preoblikuje</a:t>
            </a:r>
            <a:r>
              <a:rPr lang="en-US" dirty="0">
                <a:solidFill>
                  <a:schemeClr val="tx1"/>
                </a:solidFill>
              </a:rPr>
              <a:t> se u Austro-</a:t>
            </a:r>
            <a:r>
              <a:rPr lang="en-US" dirty="0" err="1">
                <a:solidFill>
                  <a:schemeClr val="tx1"/>
                </a:solidFill>
              </a:rPr>
              <a:t>Ugarsku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Monarhiju</a:t>
            </a:r>
            <a:r>
              <a:rPr lang="en-US" dirty="0">
                <a:solidFill>
                  <a:schemeClr val="tx1"/>
                </a:solidFill>
              </a:rPr>
              <a:t>. U </a:t>
            </a:r>
            <a:r>
              <a:rPr lang="en-US" dirty="0" err="1">
                <a:solidFill>
                  <a:schemeClr val="tx1"/>
                </a:solidFill>
              </a:rPr>
              <a:t>toj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državi</a:t>
            </a:r>
            <a:r>
              <a:rPr lang="en-US" dirty="0"/>
              <a:t> </a:t>
            </a:r>
            <a:r>
              <a:rPr lang="en-US" dirty="0" err="1">
                <a:solidFill>
                  <a:schemeClr val="tx1"/>
                </a:solidFill>
              </a:rPr>
              <a:t>Mađari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nametnuli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mađarski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jezik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Na </a:t>
            </a:r>
            <a:r>
              <a:rPr lang="en-US" dirty="0" err="1">
                <a:solidFill>
                  <a:schemeClr val="tx1"/>
                </a:solidFill>
              </a:rPr>
              <a:t>obali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Jadranskog</a:t>
            </a:r>
            <a:r>
              <a:rPr lang="en-US" dirty="0">
                <a:solidFill>
                  <a:schemeClr val="tx1"/>
                </a:solidFill>
              </a:rPr>
              <a:t> mora </a:t>
            </a:r>
            <a:r>
              <a:rPr lang="en-US" dirty="0" err="1">
                <a:solidFill>
                  <a:schemeClr val="tx1"/>
                </a:solidFill>
              </a:rPr>
              <a:t>Mlečani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nametnuli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talijanski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jezik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U </a:t>
            </a:r>
            <a:r>
              <a:rPr lang="en-US" dirty="0" err="1">
                <a:solidFill>
                  <a:schemeClr val="tx1"/>
                </a:solidFill>
              </a:rPr>
              <a:t>crkvi</a:t>
            </a:r>
            <a:r>
              <a:rPr lang="en-US" dirty="0">
                <a:solidFill>
                  <a:schemeClr val="tx1"/>
                </a:solidFill>
              </a:rPr>
              <a:t> je u </a:t>
            </a:r>
            <a:r>
              <a:rPr lang="en-US" dirty="0" err="1">
                <a:solidFill>
                  <a:schemeClr val="tx1"/>
                </a:solidFill>
              </a:rPr>
              <a:t>uporabi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latinski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jezik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3D model 3" descr="Overdue bill">
                <a:extLst>
                  <a:ext uri="{FF2B5EF4-FFF2-40B4-BE49-F238E27FC236}">
                    <a16:creationId xmlns:a16="http://schemas.microsoft.com/office/drawing/2014/main" id="{EC80FD3D-8CF8-40E1-879F-A26BF1ECED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077592"/>
                  </p:ext>
                </p:extLst>
              </p:nvPr>
            </p:nvGraphicFramePr>
            <p:xfrm>
              <a:off x="9473111" y="1179680"/>
              <a:ext cx="2353502" cy="18258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53502" cy="1825847"/>
                    </a:xfrm>
                    <a:prstGeom prst="rect">
                      <a:avLst/>
                    </a:prstGeom>
                  </am3d:spPr>
                  <am3d:camera>
                    <am3d:pos x="0" y="0" z="61262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57329" d="1000000"/>
                    <am3d:preTrans dx="0" dy="-150188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05171" ay="-1319721" az="345892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29840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Overdue bill">
                <a:extLst>
                  <a:ext uri="{FF2B5EF4-FFF2-40B4-BE49-F238E27FC236}">
                    <a16:creationId xmlns:a16="http://schemas.microsoft.com/office/drawing/2014/main" xmlns="" id="{EC80FD3D-8CF8-40E1-879F-A26BF1ECED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73111" y="1179680"/>
                <a:ext cx="2353502" cy="18258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51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8BA068-6FC7-4F10-BA1B-538A5F004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430" y="303084"/>
            <a:ext cx="8534400" cy="1507067"/>
          </a:xfrm>
        </p:spPr>
        <p:txBody>
          <a:bodyPr/>
          <a:lstStyle/>
          <a:p>
            <a:pPr algn="ctr"/>
            <a:r>
              <a:rPr lang="en-US" dirty="0"/>
              <a:t>JOŠ O HRVATSKOM JEZIKU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6DD8248-091B-4CAD-98FB-798960A75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62" y="2037145"/>
            <a:ext cx="8552385" cy="358343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Početci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standardizacije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hrvatskog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jezika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sežu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početak</a:t>
            </a:r>
            <a:r>
              <a:rPr lang="en-US" dirty="0">
                <a:solidFill>
                  <a:schemeClr val="tx1"/>
                </a:solidFill>
              </a:rPr>
              <a:t> 17. </a:t>
            </a:r>
            <a:r>
              <a:rPr lang="en-US" dirty="0" err="1">
                <a:solidFill>
                  <a:schemeClr val="tx1"/>
                </a:solidFill>
              </a:rPr>
              <a:t>stoljeća</a:t>
            </a:r>
            <a:r>
              <a:rPr lang="en-US" dirty="0">
                <a:solidFill>
                  <a:schemeClr val="tx1"/>
                </a:solidFill>
              </a:rPr>
              <a:t> :1604. </a:t>
            </a:r>
            <a:r>
              <a:rPr lang="en-US" dirty="0" err="1">
                <a:solidFill>
                  <a:schemeClr val="tx1"/>
                </a:solidFill>
              </a:rPr>
              <a:t>godine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Rimu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objavljuje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Bartol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Kašić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prvu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hrvatsku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gramatiku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kojom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koristi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pisanju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utjecajnog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službenog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teksta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Rituala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Rimskog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slijedom</a:t>
            </a:r>
            <a:r>
              <a:rPr lang="en-US" dirty="0">
                <a:solidFill>
                  <a:schemeClr val="tx1"/>
                </a:solidFill>
              </a:rPr>
              <a:t> tog “</a:t>
            </a:r>
            <a:r>
              <a:rPr lang="en-US" dirty="0" err="1">
                <a:solidFill>
                  <a:schemeClr val="tx1"/>
                </a:solidFill>
              </a:rPr>
              <a:t>službenog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molitvenika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znatno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utječu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jezik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molitvenika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crkvenih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molitava-koje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poznate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nepismenim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osabama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Približno</a:t>
            </a:r>
            <a:r>
              <a:rPr lang="en-US" dirty="0">
                <a:solidFill>
                  <a:schemeClr val="tx1"/>
                </a:solidFill>
              </a:rPr>
              <a:t> u to </a:t>
            </a:r>
            <a:r>
              <a:rPr lang="en-US" dirty="0" err="1">
                <a:solidFill>
                  <a:schemeClr val="tx1"/>
                </a:solidFill>
              </a:rPr>
              <a:t>vrijeme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barokna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hrvatska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književnost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tzv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Ozaljskog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književnog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kruga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Petar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Zrinski</a:t>
            </a:r>
            <a:r>
              <a:rPr lang="hr-HR" dirty="0" smtClean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prevodi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hrvatskom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jeziku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objavljuje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značajni</a:t>
            </a:r>
            <a:r>
              <a:rPr lang="en-US" dirty="0">
                <a:solidFill>
                  <a:schemeClr val="tx1"/>
                </a:solidFill>
              </a:rPr>
              <a:t> ep </a:t>
            </a:r>
            <a:r>
              <a:rPr lang="en-US" dirty="0" err="1">
                <a:solidFill>
                  <a:schemeClr val="tx1"/>
                </a:solidFill>
              </a:rPr>
              <a:t>Adrianskog</a:t>
            </a:r>
            <a:r>
              <a:rPr lang="en-US" dirty="0">
                <a:solidFill>
                  <a:schemeClr val="tx1"/>
                </a:solidFill>
              </a:rPr>
              <a:t> mora </a:t>
            </a:r>
            <a:r>
              <a:rPr lang="en-US" dirty="0" err="1">
                <a:solidFill>
                  <a:schemeClr val="tx1"/>
                </a:solidFill>
              </a:rPr>
              <a:t>sirena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hr-HR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kojega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književna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djela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napisana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korištenje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elemenata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sva</a:t>
            </a:r>
            <a:r>
              <a:rPr lang="en-US" dirty="0">
                <a:solidFill>
                  <a:schemeClr val="tx1"/>
                </a:solidFill>
              </a:rPr>
              <a:t> tri </a:t>
            </a:r>
            <a:r>
              <a:rPr lang="en-US" dirty="0" err="1">
                <a:solidFill>
                  <a:schemeClr val="tx1"/>
                </a:solidFill>
              </a:rPr>
              <a:t>hrvatska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narječja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3D model 3" descr="Chalkboard">
                <a:extLst>
                  <a:ext uri="{FF2B5EF4-FFF2-40B4-BE49-F238E27FC236}">
                    <a16:creationId xmlns:a16="http://schemas.microsoft.com/office/drawing/2014/main" id="{A3EF33EA-9460-4054-A701-3A1291A186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6415741"/>
                  </p:ext>
                </p:extLst>
              </p:nvPr>
            </p:nvGraphicFramePr>
            <p:xfrm>
              <a:off x="8904978" y="268624"/>
              <a:ext cx="2958305" cy="269799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58305" cy="2697999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-42659" ay="-759667" az="9336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40038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halkboard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A3EF33EA-9460-4054-A701-3A1291A186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04978" y="268624"/>
                <a:ext cx="2958305" cy="269799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34198C8-65AE-4617-8352-BF0AB865BCAB}"/>
              </a:ext>
            </a:extLst>
          </p:cNvPr>
          <p:cNvSpPr txBox="1"/>
          <p:nvPr/>
        </p:nvSpPr>
        <p:spPr>
          <a:xfrm>
            <a:off x="9345303" y="587894"/>
            <a:ext cx="2077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POVIJEST O HRVATSKOM</a:t>
            </a:r>
          </a:p>
          <a:p>
            <a:r>
              <a:rPr lang="en-US" sz="2400" dirty="0"/>
              <a:t>JEZIKU</a:t>
            </a:r>
          </a:p>
        </p:txBody>
      </p:sp>
    </p:spTree>
    <p:extLst>
      <p:ext uri="{BB962C8B-B14F-4D97-AF65-F5344CB8AC3E}">
        <p14:creationId xmlns:p14="http://schemas.microsoft.com/office/powerpoint/2010/main" val="18186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EF9CF22-920D-487A-B4BF-BCAF51BA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48" y="245942"/>
            <a:ext cx="6634130" cy="1784656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Važne</a:t>
            </a:r>
            <a:r>
              <a:rPr lang="en-US" dirty="0"/>
              <a:t> </a:t>
            </a:r>
            <a:r>
              <a:rPr lang="en-US" dirty="0" err="1"/>
              <a:t>osobe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sudjelovale</a:t>
            </a:r>
            <a:r>
              <a:rPr lang="en-US" dirty="0"/>
              <a:t> u </a:t>
            </a:r>
            <a:r>
              <a:rPr lang="en-US" dirty="0" err="1"/>
              <a:t>borbi</a:t>
            </a:r>
            <a:r>
              <a:rPr lang="en-US" dirty="0"/>
              <a:t> za </a:t>
            </a:r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službeni</a:t>
            </a:r>
            <a:r>
              <a:rPr lang="en-US" dirty="0"/>
              <a:t> </a:t>
            </a:r>
            <a:r>
              <a:rPr lang="en-US" dirty="0" err="1"/>
              <a:t>jezik</a:t>
            </a:r>
            <a:endParaRPr lang="en-US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2C56AA9-36B7-4D39-A87F-576B09902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8303" y="314092"/>
            <a:ext cx="1421256" cy="20156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FB13CBCD-E4A2-438C-A1C0-5AFFC8FBC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877" y="245942"/>
            <a:ext cx="1421256" cy="1968440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240BD60D-CCC0-4B51-AB11-B66FD28276B1}"/>
              </a:ext>
            </a:extLst>
          </p:cNvPr>
          <p:cNvSpPr txBox="1"/>
          <p:nvPr/>
        </p:nvSpPr>
        <p:spPr>
          <a:xfrm>
            <a:off x="1139067" y="2339712"/>
            <a:ext cx="15008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Josip ban </a:t>
            </a:r>
            <a:r>
              <a:rPr lang="en-US" dirty="0" err="1"/>
              <a:t>Jelačić</a:t>
            </a:r>
            <a:r>
              <a:rPr lang="en-US" dirty="0"/>
              <a:t> </a:t>
            </a:r>
            <a:r>
              <a:rPr lang="en-US" dirty="0" err="1"/>
              <a:t>ukinuo</a:t>
            </a:r>
            <a:r>
              <a:rPr lang="en-US" dirty="0"/>
              <a:t> je </a:t>
            </a:r>
            <a:r>
              <a:rPr lang="en-US" dirty="0" err="1"/>
              <a:t>kmetstvo</a:t>
            </a:r>
            <a:r>
              <a:rPr lang="en-US" dirty="0"/>
              <a:t>  1848.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sazvao</a:t>
            </a:r>
            <a:r>
              <a:rPr lang="en-US" dirty="0"/>
              <a:t> je </a:t>
            </a:r>
            <a:r>
              <a:rPr lang="en-US" dirty="0" err="1"/>
              <a:t>prve</a:t>
            </a:r>
            <a:r>
              <a:rPr lang="en-US" dirty="0"/>
              <a:t> </a:t>
            </a:r>
            <a:r>
              <a:rPr lang="en-US" dirty="0" err="1"/>
              <a:t>izbore</a:t>
            </a:r>
            <a:r>
              <a:rPr lang="en-US" dirty="0"/>
              <a:t> za </a:t>
            </a:r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Sabor</a:t>
            </a:r>
            <a:r>
              <a:rPr lang="en-US" dirty="0"/>
              <a:t>.</a:t>
            </a:r>
          </a:p>
        </p:txBody>
      </p:sp>
      <p:pic>
        <p:nvPicPr>
          <p:cNvPr id="2050" name="Picture 2" descr="Povezana slika">
            <a:extLst>
              <a:ext uri="{FF2B5EF4-FFF2-40B4-BE49-F238E27FC236}">
                <a16:creationId xmlns:a16="http://schemas.microsoft.com/office/drawing/2014/main" xmlns="" id="{5299912E-2903-44F8-AB24-D26A329F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32" y="1958825"/>
            <a:ext cx="1139888" cy="15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5D724091-B230-4ADE-B640-77A2B3E44635}"/>
              </a:ext>
            </a:extLst>
          </p:cNvPr>
          <p:cNvSpPr txBox="1"/>
          <p:nvPr/>
        </p:nvSpPr>
        <p:spPr>
          <a:xfrm rot="10800000" flipV="1">
            <a:off x="2841995" y="3631300"/>
            <a:ext cx="1562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Ivan </a:t>
            </a:r>
            <a:r>
              <a:rPr lang="en-US" dirty="0" err="1"/>
              <a:t>Mažuranić</a:t>
            </a:r>
            <a:r>
              <a:rPr lang="en-US" dirty="0"/>
              <a:t> </a:t>
            </a:r>
            <a:r>
              <a:rPr lang="en-US" dirty="0" err="1"/>
              <a:t>napisao</a:t>
            </a:r>
            <a:r>
              <a:rPr lang="en-US" dirty="0"/>
              <a:t> je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moderni</a:t>
            </a:r>
            <a:r>
              <a:rPr lang="en-US" dirty="0"/>
              <a:t> </a:t>
            </a:r>
            <a:r>
              <a:rPr lang="en-US" dirty="0" err="1"/>
              <a:t>riječnik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40.000 </a:t>
            </a:r>
            <a:r>
              <a:rPr lang="en-US" dirty="0" err="1"/>
              <a:t>riječi</a:t>
            </a:r>
            <a:r>
              <a:rPr lang="en-US" dirty="0"/>
              <a:t>.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09433799-BB60-4BC6-ABA7-F1681A967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4672174" y="1996631"/>
            <a:ext cx="1208521" cy="1336859"/>
          </a:xfrm>
          <a:prstGeom prst="rect">
            <a:avLst/>
          </a:prstGeom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4CB82A70-CBE0-42EC-92E9-3614E76528C9}"/>
              </a:ext>
            </a:extLst>
          </p:cNvPr>
          <p:cNvSpPr txBox="1"/>
          <p:nvPr/>
        </p:nvSpPr>
        <p:spPr>
          <a:xfrm>
            <a:off x="4606727" y="3355374"/>
            <a:ext cx="1580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Ivan-</a:t>
            </a:r>
            <a:r>
              <a:rPr lang="en-US" dirty="0" err="1"/>
              <a:t>Kukuljević</a:t>
            </a:r>
            <a:r>
              <a:rPr lang="en-US" dirty="0"/>
              <a:t> </a:t>
            </a:r>
            <a:r>
              <a:rPr lang="en-US" dirty="0" err="1"/>
              <a:t>Sakcinski</a:t>
            </a:r>
            <a:r>
              <a:rPr lang="en-US" dirty="0"/>
              <a:t> </a:t>
            </a:r>
          </a:p>
          <a:p>
            <a:r>
              <a:rPr lang="en-US" dirty="0" err="1"/>
              <a:t>Održao</a:t>
            </a:r>
            <a:r>
              <a:rPr lang="en-US" dirty="0"/>
              <a:t> je</a:t>
            </a:r>
          </a:p>
          <a:p>
            <a:r>
              <a:rPr lang="en-US" dirty="0"/>
              <a:t>2. </a:t>
            </a:r>
            <a:r>
              <a:rPr lang="en-US" dirty="0" err="1"/>
              <a:t>Svibnja</a:t>
            </a:r>
            <a:endParaRPr lang="en-US" dirty="0"/>
          </a:p>
          <a:p>
            <a:r>
              <a:rPr lang="en-US" dirty="0"/>
              <a:t>1843. god.</a:t>
            </a:r>
          </a:p>
          <a:p>
            <a:r>
              <a:rPr lang="en-US" dirty="0" err="1"/>
              <a:t>Govor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hrvatskom</a:t>
            </a:r>
            <a:r>
              <a:rPr lang="en-US" dirty="0"/>
              <a:t> </a:t>
            </a:r>
            <a:r>
              <a:rPr lang="en-US" dirty="0" err="1"/>
              <a:t>jeziku</a:t>
            </a:r>
            <a:r>
              <a:rPr lang="en-US" dirty="0"/>
              <a:t> u </a:t>
            </a:r>
          </a:p>
          <a:p>
            <a:r>
              <a:rPr lang="en-US" dirty="0" err="1"/>
              <a:t>Hrvatskom</a:t>
            </a:r>
            <a:endParaRPr lang="en-US" dirty="0"/>
          </a:p>
          <a:p>
            <a:r>
              <a:rPr lang="en-US" dirty="0" err="1"/>
              <a:t>Saboru</a:t>
            </a:r>
            <a:r>
              <a:rPr lang="en-US" dirty="0"/>
              <a:t>.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F4343DE9-48CD-4267-81CF-241433765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0721" y="1934564"/>
            <a:ext cx="846880" cy="1209829"/>
          </a:xfrm>
          <a:prstGeom prst="rect">
            <a:avLst/>
          </a:prstGeom>
        </p:spPr>
      </p:pic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D6DCF741-5D1B-4F7E-B9FB-A7DC8F606E3D}"/>
              </a:ext>
            </a:extLst>
          </p:cNvPr>
          <p:cNvSpPr txBox="1"/>
          <p:nvPr/>
        </p:nvSpPr>
        <p:spPr>
          <a:xfrm>
            <a:off x="6383111" y="3077302"/>
            <a:ext cx="16903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Eugen</a:t>
            </a:r>
          </a:p>
          <a:p>
            <a:r>
              <a:rPr lang="en-US" dirty="0" err="1"/>
              <a:t>Kvaternik</a:t>
            </a:r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hrvatsku</a:t>
            </a:r>
            <a:endParaRPr lang="en-US" dirty="0"/>
          </a:p>
          <a:p>
            <a:r>
              <a:rPr lang="en-US" dirty="0"/>
              <a:t>se </a:t>
            </a:r>
            <a:r>
              <a:rPr lang="en-US" dirty="0" err="1"/>
              <a:t>vraća</a:t>
            </a:r>
            <a:endParaRPr lang="en-US" dirty="0"/>
          </a:p>
          <a:p>
            <a:r>
              <a:rPr lang="en-US" dirty="0"/>
              <a:t>1860. </a:t>
            </a:r>
            <a:r>
              <a:rPr lang="en-US" dirty="0" err="1"/>
              <a:t>godine,a</a:t>
            </a:r>
            <a:r>
              <a:rPr lang="en-US" dirty="0"/>
              <a:t> 1861. </a:t>
            </a:r>
            <a:r>
              <a:rPr lang="en-US" dirty="0" err="1"/>
              <a:t>izabran</a:t>
            </a:r>
            <a:r>
              <a:rPr lang="en-US" dirty="0"/>
              <a:t> za </a:t>
            </a:r>
            <a:r>
              <a:rPr lang="en-US" dirty="0" err="1"/>
              <a:t>zastupnika</a:t>
            </a:r>
            <a:r>
              <a:rPr lang="en-US" dirty="0"/>
              <a:t> u </a:t>
            </a:r>
            <a:r>
              <a:rPr lang="en-US" dirty="0" err="1"/>
              <a:t>Hrvatskom</a:t>
            </a:r>
            <a:r>
              <a:rPr lang="en-US" dirty="0"/>
              <a:t> </a:t>
            </a:r>
            <a:r>
              <a:rPr lang="en-US" dirty="0" err="1"/>
              <a:t>Saboru</a:t>
            </a:r>
            <a:r>
              <a:rPr lang="en-US" dirty="0"/>
              <a:t>.</a:t>
            </a:r>
          </a:p>
        </p:txBody>
      </p:sp>
      <p:pic>
        <p:nvPicPr>
          <p:cNvPr id="30" name="Slika 29">
            <a:extLst>
              <a:ext uri="{FF2B5EF4-FFF2-40B4-BE49-F238E27FC236}">
                <a16:creationId xmlns:a16="http://schemas.microsoft.com/office/drawing/2014/main" xmlns="" id="{378D29BB-E853-461D-BFB4-0CD0ABE27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5188" y="1934564"/>
            <a:ext cx="1134108" cy="1494961"/>
          </a:xfrm>
          <a:prstGeom prst="rect">
            <a:avLst/>
          </a:prstGeom>
        </p:spPr>
      </p:pic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1C636688-3B33-40D4-8DF8-36AD28FCF47F}"/>
              </a:ext>
            </a:extLst>
          </p:cNvPr>
          <p:cNvSpPr txBox="1"/>
          <p:nvPr/>
        </p:nvSpPr>
        <p:spPr>
          <a:xfrm>
            <a:off x="8154208" y="3142001"/>
            <a:ext cx="18346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err="1"/>
              <a:t>Vatroslav</a:t>
            </a:r>
            <a:endParaRPr lang="en-US" dirty="0"/>
          </a:p>
          <a:p>
            <a:r>
              <a:rPr lang="en-US" dirty="0" err="1"/>
              <a:t>Lisinski</a:t>
            </a:r>
            <a:endParaRPr lang="en-US" dirty="0"/>
          </a:p>
          <a:p>
            <a:r>
              <a:rPr lang="en-US" dirty="0"/>
              <a:t>bio je</a:t>
            </a:r>
          </a:p>
          <a:p>
            <a:r>
              <a:rPr lang="en-US" dirty="0" err="1"/>
              <a:t>Hrvatski</a:t>
            </a:r>
            <a:endParaRPr lang="en-US" dirty="0"/>
          </a:p>
          <a:p>
            <a:r>
              <a:rPr lang="en-US" dirty="0" err="1"/>
              <a:t>skladatelj</a:t>
            </a:r>
            <a:endParaRPr lang="en-US" dirty="0"/>
          </a:p>
          <a:p>
            <a:r>
              <a:rPr lang="en-US" dirty="0" err="1"/>
              <a:t>klasične</a:t>
            </a:r>
            <a:r>
              <a:rPr lang="en-US" dirty="0"/>
              <a:t> </a:t>
            </a:r>
            <a:r>
              <a:rPr lang="en-US" dirty="0" err="1"/>
              <a:t>i</a:t>
            </a:r>
            <a:endParaRPr lang="en-US" dirty="0"/>
          </a:p>
          <a:p>
            <a:r>
              <a:rPr lang="en-US" dirty="0" err="1"/>
              <a:t>folklorne</a:t>
            </a:r>
            <a:r>
              <a:rPr lang="en-US" dirty="0"/>
              <a:t> </a:t>
            </a:r>
          </a:p>
          <a:p>
            <a:r>
              <a:rPr lang="en-US" dirty="0" err="1"/>
              <a:t>glazbe</a:t>
            </a:r>
            <a:r>
              <a:rPr lang="en-US" dirty="0"/>
              <a:t>.</a:t>
            </a:r>
          </a:p>
        </p:txBody>
      </p:sp>
      <p:sp>
        <p:nvSpPr>
          <p:cNvPr id="35" name="Pravokutnik 34">
            <a:extLst>
              <a:ext uri="{FF2B5EF4-FFF2-40B4-BE49-F238E27FC236}">
                <a16:creationId xmlns:a16="http://schemas.microsoft.com/office/drawing/2014/main" xmlns="" id="{683C3676-04B7-4E48-BBE9-D87613179C34}"/>
              </a:ext>
            </a:extLst>
          </p:cNvPr>
          <p:cNvSpPr/>
          <p:nvPr/>
        </p:nvSpPr>
        <p:spPr>
          <a:xfrm>
            <a:off x="10358000" y="2541400"/>
            <a:ext cx="1571370" cy="2507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Ljudevit</a:t>
            </a:r>
            <a:r>
              <a:rPr lang="en-US" dirty="0"/>
              <a:t> </a:t>
            </a:r>
            <a:r>
              <a:rPr lang="en-US" dirty="0" err="1"/>
              <a:t>Gaj</a:t>
            </a:r>
            <a:r>
              <a:rPr lang="en-US" dirty="0"/>
              <a:t> je </a:t>
            </a:r>
            <a:r>
              <a:rPr lang="en-US" dirty="0" err="1"/>
              <a:t>predvodio</a:t>
            </a:r>
            <a:r>
              <a:rPr lang="en-US" dirty="0"/>
              <a:t> </a:t>
            </a:r>
            <a:r>
              <a:rPr lang="en-US" dirty="0" err="1"/>
              <a:t>pokret</a:t>
            </a:r>
            <a:r>
              <a:rPr lang="en-US" dirty="0"/>
              <a:t> za </a:t>
            </a:r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jezik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sastavio</a:t>
            </a:r>
            <a:r>
              <a:rPr lang="en-US" dirty="0"/>
              <a:t> je </a:t>
            </a:r>
            <a:r>
              <a:rPr lang="en-US" dirty="0" err="1"/>
              <a:t>prvi</a:t>
            </a:r>
            <a:r>
              <a:rPr lang="en-US" dirty="0"/>
              <a:t> </a:t>
            </a:r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pravopis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3D model 2" descr="Paper">
                <a:extLst>
                  <a:ext uri="{FF2B5EF4-FFF2-40B4-BE49-F238E27FC236}">
                    <a16:creationId xmlns:a16="http://schemas.microsoft.com/office/drawing/2014/main" id="{9233F190-BD2E-4990-B042-F250DA5C4C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3342757"/>
                  </p:ext>
                </p:extLst>
              </p:nvPr>
            </p:nvGraphicFramePr>
            <p:xfrm>
              <a:off x="10182980" y="4951776"/>
              <a:ext cx="1216109" cy="185449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216109" cy="1854494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993112" ay="-720848" az="-212379"/>
                    <am3d:postTrans dx="0" dy="0" dz="0"/>
                  </am3d:trans>
                  <am3d:attrSrcUrl r:id="rId9"/>
                  <am3d:raster rName="Office3DRenderer" rVer="16.0.8326">
                    <am3d:blip r:embed="rId10"/>
                  </am3d:raster>
                  <am3d:objViewport viewportSz="20996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Paper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9233F190-BD2E-4990-B042-F250DA5C4C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82980" y="4951776"/>
                <a:ext cx="1216109" cy="1854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3D model 4" descr="Pencil">
                <a:extLst>
                  <a:ext uri="{FF2B5EF4-FFF2-40B4-BE49-F238E27FC236}">
                    <a16:creationId xmlns:a16="http://schemas.microsoft.com/office/drawing/2014/main" id="{6A6459ED-466F-4F53-9EEC-4114ACA9B3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2318285"/>
                  </p:ext>
                </p:extLst>
              </p:nvPr>
            </p:nvGraphicFramePr>
            <p:xfrm rot="856690">
              <a:off x="9896344" y="5869314"/>
              <a:ext cx="1049319" cy="317869"/>
            </p:xfrm>
            <a:graphic>
              <a:graphicData uri="http://schemas.microsoft.com/office/drawing/2017/model3d">
                <am3d:model3d r:embed="rId12">
                  <am3d:spPr>
                    <a:xfrm rot="856690">
                      <a:off x="0" y="0"/>
                      <a:ext cx="1049319" cy="317869"/>
                    </a:xfrm>
                    <a:prstGeom prst="rect">
                      <a:avLst/>
                    </a:prstGeom>
                  </am3d:spPr>
                  <am3d:camera>
                    <am3d:pos x="0" y="0" z="471159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62667" d="1000000"/>
                    <am3d:preTrans dx="0" dy="-64293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812760" ay="-1308887" az="4320927"/>
                    <am3d:postTrans dx="0" dy="0" dz="0"/>
                  </am3d:trans>
                  <am3d:attrSrcUrl r:id="rId13"/>
                  <am3d:raster rName="Office3DRenderer" rVer="16.0.8326">
                    <am3d:blip r:embed="rId14"/>
                  </am3d:raster>
                  <am3d:objViewport viewportSz="10498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encil">
                <a:extLst>
                  <a:ext uri="{FF2B5EF4-FFF2-40B4-BE49-F238E27FC236}">
                    <a16:creationId xmlns:a16="http://schemas.microsoft.com/office/drawing/2014/main" xmlns="" xmlns:am3d="http://schemas.microsoft.com/office/drawing/2017/model3d" id="{6A6459ED-466F-4F53-9EEC-4114ACA9B3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856690">
                <a:off x="9896344" y="5869314"/>
                <a:ext cx="1049319" cy="31786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3B82B9D-7732-47D3-AE60-6F3FDC0D032D}"/>
              </a:ext>
            </a:extLst>
          </p:cNvPr>
          <p:cNvSpPr txBox="1"/>
          <p:nvPr/>
        </p:nvSpPr>
        <p:spPr>
          <a:xfrm>
            <a:off x="10211498" y="5066580"/>
            <a:ext cx="121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BORBA ZA HRVATSKI</a:t>
            </a:r>
          </a:p>
          <a:p>
            <a:r>
              <a:rPr lang="en-US" dirty="0"/>
              <a:t>            </a:t>
            </a:r>
            <a:r>
              <a:rPr lang="en-US" dirty="0">
                <a:solidFill>
                  <a:schemeClr val="bg1"/>
                </a:solidFill>
              </a:rPr>
              <a:t>JEZIK</a:t>
            </a:r>
          </a:p>
        </p:txBody>
      </p:sp>
    </p:spTree>
    <p:extLst>
      <p:ext uri="{BB962C8B-B14F-4D97-AF65-F5344CB8AC3E}">
        <p14:creationId xmlns:p14="http://schemas.microsoft.com/office/powerpoint/2010/main" val="147999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5" grpId="0"/>
      <p:bldP spid="29" grpId="0"/>
      <p:bldP spid="31" grpId="0"/>
      <p:bldP spid="3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rvatski Sabor proglasio hrvatski jezik službenim u javnoj uporabi 23. 10. 1847. - TV kalendar 2017">
            <a:hlinkClick r:id="" action="ppaction://media"/>
            <a:extLst>
              <a:ext uri="{FF2B5EF4-FFF2-40B4-BE49-F238E27FC236}">
                <a16:creationId xmlns:a16="http://schemas.microsoft.com/office/drawing/2014/main" xmlns="" id="{0C351EE5-596D-4B4C-A6A1-F2E6BE6290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2213" y="1326758"/>
            <a:ext cx="8162204" cy="4722912"/>
          </a:xfr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9B5771A5-2762-40DA-A25E-1EB2D903E6EC}"/>
              </a:ext>
            </a:extLst>
          </p:cNvPr>
          <p:cNvSpPr txBox="1"/>
          <p:nvPr/>
        </p:nvSpPr>
        <p:spPr>
          <a:xfrm>
            <a:off x="3379622" y="592531"/>
            <a:ext cx="514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Sabor</a:t>
            </a:r>
            <a:r>
              <a:rPr lang="en-US" dirty="0"/>
              <a:t> </a:t>
            </a:r>
            <a:r>
              <a:rPr lang="en-US" dirty="0" err="1"/>
              <a:t>proglasio</a:t>
            </a:r>
            <a:r>
              <a:rPr lang="en-US" dirty="0"/>
              <a:t> </a:t>
            </a:r>
            <a:r>
              <a:rPr lang="en-US" dirty="0" err="1"/>
              <a:t>hrvatski</a:t>
            </a:r>
            <a:r>
              <a:rPr lang="en-US" dirty="0"/>
              <a:t> </a:t>
            </a:r>
            <a:r>
              <a:rPr lang="en-US" dirty="0" err="1"/>
              <a:t>jezik</a:t>
            </a:r>
            <a:r>
              <a:rPr lang="en-US" dirty="0"/>
              <a:t> </a:t>
            </a:r>
            <a:r>
              <a:rPr lang="en-US" dirty="0" err="1"/>
              <a:t>službenim</a:t>
            </a:r>
            <a:r>
              <a:rPr lang="en-US" dirty="0"/>
              <a:t> u </a:t>
            </a:r>
            <a:r>
              <a:rPr lang="en-US" dirty="0" err="1"/>
              <a:t>javnoj</a:t>
            </a:r>
            <a:r>
              <a:rPr lang="en-US" dirty="0"/>
              <a:t> </a:t>
            </a:r>
            <a:r>
              <a:rPr lang="en-US" dirty="0" err="1"/>
              <a:t>uporabi</a:t>
            </a:r>
            <a:r>
              <a:rPr lang="en-US" dirty="0"/>
              <a:t> 23. 10. 1847. </a:t>
            </a:r>
          </a:p>
        </p:txBody>
      </p:sp>
    </p:spTree>
    <p:extLst>
      <p:ext uri="{BB962C8B-B14F-4D97-AF65-F5344CB8AC3E}">
        <p14:creationId xmlns:p14="http://schemas.microsoft.com/office/powerpoint/2010/main" val="41268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482959B-3714-406D-A6AF-DDFA8FA5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87332"/>
            <a:ext cx="12192000" cy="1507067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KRAJ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1C48E94-5E9D-4AF9-8A38-514F379346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46" y="418328"/>
            <a:ext cx="7699108" cy="40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1339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205</TotalTime>
  <Words>377</Words>
  <Application>Microsoft Office PowerPoint</Application>
  <PresentationFormat>Široki zaslon</PresentationFormat>
  <Paragraphs>55</Paragraphs>
  <Slides>9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Isječak</vt:lpstr>
      <vt:lpstr>BORBA ZA HRVATSKI JEZIK</vt:lpstr>
      <vt:lpstr>Narječja</vt:lpstr>
      <vt:lpstr>PowerPointova prezentacija</vt:lpstr>
      <vt:lpstr>Hrvatski službeni jezik</vt:lpstr>
      <vt:lpstr>PowerPointova prezentacija</vt:lpstr>
      <vt:lpstr>JOŠ O HRVATSKOM JEZIKU</vt:lpstr>
      <vt:lpstr>Važne osobe koje su sudjelovale u borbi za hrvatski službeni jezik</vt:lpstr>
      <vt:lpstr>PowerPointova prezentacija</vt:lpstr>
      <vt:lpstr>KRAJ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BORBA ZA HRVATSKI JEZIK</dc:title>
  <dc:creator>Ivan</dc:creator>
  <cp:lastModifiedBy>skola 19</cp:lastModifiedBy>
  <cp:revision>35</cp:revision>
  <dcterms:created xsi:type="dcterms:W3CDTF">2019-03-11T18:22:12Z</dcterms:created>
  <dcterms:modified xsi:type="dcterms:W3CDTF">2019-03-18T09:02:06Z</dcterms:modified>
</cp:coreProperties>
</file>